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4"/>
    <p:restoredTop sz="94631"/>
  </p:normalViewPr>
  <p:slideViewPr>
    <p:cSldViewPr snapToGrid="0" snapToObjects="1">
      <p:cViewPr varScale="1">
        <p:scale>
          <a:sx n="108" d="100"/>
          <a:sy n="108" d="100"/>
        </p:scale>
        <p:origin x="20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www.youtube.com/watch?v=SPuv4PVOg6E"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www.youtube.com/watch?v=_zHNWACOGjk"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www.youtube.com/watch?v=CT70iCaG0G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ngineering" TargetMode="External"/><Relationship Id="rId4" Type="http://schemas.openxmlformats.org/officeDocument/2006/relationships/hyperlink" Target="https://en.wikipedia.org/wiki/Requirements"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Software_engineeri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3" name="Shape 1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Sa ne amintim putin ce ati invatat in scoala, si ce ati retinut din sesiunile trecute ale cursului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6" name="Shape 2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Sa ne amintim cum a decurs exercitiul de desenare a unei case in echipe, fara sa comunicati. How did that go? :) </a:t>
            </a:r>
          </a:p>
          <a:p>
            <a:pPr marL="0" marR="0" lvl="0" indent="0" algn="l" rtl="0">
              <a:spcBef>
                <a:spcPts val="0"/>
              </a:spcBef>
              <a:buSzPct val="25000"/>
              <a:buNone/>
            </a:pPr>
            <a:r>
              <a:rPr lang="en-GB" sz="1200" b="0" i="0" u="none" strike="noStrike" cap="none">
                <a:latin typeface="Calibri"/>
                <a:ea typeface="Calibri"/>
                <a:cs typeface="Calibri"/>
                <a:sym typeface="Calibri"/>
              </a:rPr>
              <a:t>Avem nevoie de a stabili niste standarde de lucru, si pasii pe care ii vom face…</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Dau exemplu de formatare diferita la proiect Yummly.</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Using a bad Coding Style is worse than having no Coding Style at all, since you will be extending bad practices to all the code base.</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First of all, let's be clear. Code formatting is important. It is too important to ignore and it is too important to treat religiously. Code formatting is about communication, and communication is the professional developer’s first order of business. Perhaps you thought that “getting it working” was the first order of business for a professional developer. I hope by now, however, that this book has disabused you of that idea. The functionality that you create today has a good chance of changing in the next release, but the readability of your code will have a profound effect on all the changes that will ever be made. The coding style and readability set precedents that continue to affect maintainability and extensibility long after the original code has been changed beyond recognition. Your style and discipline survives, even though your code does not.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1" name="Shape 2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Sa vedem niste standarde GNU pentru redactarea optima a codului</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https://en.wikibooks.org/wiki/C%2B%2B_Programming/Programming_Languages/C%2B%2B/Code/Style_Conventions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Exemple din viata reala: github pull requests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Naming conventions</a:t>
            </a:r>
          </a:p>
          <a:p>
            <a:pPr marL="0" marR="0" lvl="0" indent="0" algn="l" rtl="0">
              <a:spcBef>
                <a:spcPts val="0"/>
              </a:spcBef>
              <a:buSzPct val="25000"/>
              <a:buNone/>
            </a:pPr>
            <a:r>
              <a:rPr lang="en-GB" sz="1200" b="0" i="0" u="none" strike="noStrike" cap="none">
                <a:latin typeface="Calibri"/>
                <a:ea typeface="Calibri"/>
                <a:cs typeface="Calibri"/>
                <a:sym typeface="Calibri"/>
              </a:rPr>
              <a:t>classes - nouns, camel case, simple and descriptive</a:t>
            </a:r>
          </a:p>
          <a:p>
            <a:pPr marL="0" marR="0" lvl="0" indent="0" algn="l" rtl="0">
              <a:spcBef>
                <a:spcPts val="0"/>
              </a:spcBef>
              <a:buSzPct val="25000"/>
              <a:buNone/>
            </a:pPr>
            <a:r>
              <a:rPr lang="en-GB" sz="1200" b="0" i="0" u="none" strike="noStrike" cap="none">
                <a:latin typeface="Calibri"/>
                <a:ea typeface="Calibri"/>
                <a:cs typeface="Calibri"/>
                <a:sym typeface="Calibri"/>
              </a:rPr>
              <a:t>interfaces - same as classes</a:t>
            </a:r>
          </a:p>
          <a:p>
            <a:pPr marL="0" marR="0" lvl="0" indent="0" algn="l" rtl="0">
              <a:spcBef>
                <a:spcPts val="0"/>
              </a:spcBef>
              <a:buSzPct val="25000"/>
              <a:buNone/>
            </a:pPr>
            <a:r>
              <a:rPr lang="en-GB" sz="1200" b="0" i="0" u="none" strike="noStrike" cap="none">
                <a:latin typeface="Calibri"/>
                <a:ea typeface="Calibri"/>
                <a:cs typeface="Calibri"/>
                <a:sym typeface="Calibri"/>
              </a:rPr>
              <a:t>methods - verbs, mixed case</a:t>
            </a:r>
          </a:p>
          <a:p>
            <a:pPr marL="0" marR="0" lvl="0" indent="0" algn="l" rtl="0">
              <a:spcBef>
                <a:spcPts val="0"/>
              </a:spcBef>
              <a:buSzPct val="25000"/>
              <a:buNone/>
            </a:pPr>
            <a:r>
              <a:rPr lang="en-GB" sz="1200" b="0" i="0" u="none" strike="noStrike" cap="none">
                <a:latin typeface="Calibri"/>
                <a:ea typeface="Calibri"/>
                <a:cs typeface="Calibri"/>
                <a:sym typeface="Calibri"/>
              </a:rPr>
              <a:t>variables - short and meaningful; avoid 1 char names; i,j,k,m,n integers, c,d,e characters</a:t>
            </a:r>
          </a:p>
          <a:p>
            <a:pPr marL="0" marR="0" lvl="0" indent="0" algn="l" rtl="0">
              <a:spcBef>
                <a:spcPts val="0"/>
              </a:spcBef>
              <a:buSzPct val="25000"/>
              <a:buNone/>
            </a:pPr>
            <a:r>
              <a:rPr lang="en-GB" sz="1200" b="0" i="0" u="none" strike="noStrike" cap="none">
                <a:latin typeface="Calibri"/>
                <a:ea typeface="Calibri"/>
                <a:cs typeface="Calibri"/>
                <a:sym typeface="Calibri"/>
              </a:rPr>
              <a:t>constants - full caps with underscores separation</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Wrapping Lines: </a:t>
            </a:r>
          </a:p>
          <a:p>
            <a:pPr marL="0" marR="0" lvl="0" indent="0" algn="l" rtl="0">
              <a:spcBef>
                <a:spcPts val="0"/>
              </a:spcBef>
              <a:buSzPct val="25000"/>
              <a:buNone/>
            </a:pPr>
            <a:r>
              <a:rPr lang="en-GB" sz="1200" b="0" i="0" u="none" strike="noStrike" cap="none">
                <a:latin typeface="Calibri"/>
                <a:ea typeface="Calibri"/>
                <a:cs typeface="Calibri"/>
                <a:sym typeface="Calibri"/>
              </a:rPr>
              <a:t>break after comma</a:t>
            </a:r>
          </a:p>
          <a:p>
            <a:pPr marL="0" marR="0" lvl="0" indent="0" algn="l" rtl="0">
              <a:spcBef>
                <a:spcPts val="0"/>
              </a:spcBef>
              <a:buSzPct val="25000"/>
              <a:buNone/>
            </a:pPr>
            <a:r>
              <a:rPr lang="en-GB" sz="1200" b="0" i="0" u="none" strike="noStrike" cap="none">
                <a:latin typeface="Calibri"/>
                <a:ea typeface="Calibri"/>
                <a:cs typeface="Calibri"/>
                <a:sym typeface="Calibri"/>
              </a:rPr>
              <a:t>break before operator</a:t>
            </a:r>
          </a:p>
          <a:p>
            <a:pPr marL="0" marR="0" lvl="0" indent="0" algn="l" rtl="0">
              <a:spcBef>
                <a:spcPts val="0"/>
              </a:spcBef>
              <a:buSzPct val="25000"/>
              <a:buNone/>
            </a:pPr>
            <a:r>
              <a:rPr lang="en-GB" sz="1200" b="0" i="0" u="none" strike="noStrike" cap="none">
                <a:latin typeface="Calibri"/>
                <a:ea typeface="Calibri"/>
                <a:cs typeface="Calibri"/>
                <a:sym typeface="Calibri"/>
              </a:rPr>
              <a:t>prefer higher-level breaks to lower-level breaks</a:t>
            </a:r>
          </a:p>
          <a:p>
            <a:pPr marL="0" marR="0" lvl="0" indent="0" algn="l" rtl="0">
              <a:spcBef>
                <a:spcPts val="0"/>
              </a:spcBef>
              <a:buSzPct val="25000"/>
              <a:buNone/>
            </a:pPr>
            <a:r>
              <a:rPr lang="en-GB" sz="1200" b="0" i="0" u="none" strike="noStrike" cap="none">
                <a:latin typeface="Calibri"/>
                <a:ea typeface="Calibri"/>
                <a:cs typeface="Calibri"/>
                <a:sym typeface="Calibri"/>
              </a:rPr>
              <a:t>align the new line with the beginning of the expression at the same level on the previous line</a:t>
            </a:r>
          </a:p>
          <a:p>
            <a:pPr marL="0" marR="0" lvl="0" indent="0" algn="l" rtl="0">
              <a:spcBef>
                <a:spcPts val="0"/>
              </a:spcBef>
              <a:buSzPct val="25000"/>
              <a:buNone/>
            </a:pPr>
            <a:r>
              <a:rPr lang="en-GB" sz="1200" b="0" i="0" u="none" strike="noStrike" cap="none">
                <a:latin typeface="Calibri"/>
                <a:ea typeface="Calibri"/>
                <a:cs typeface="Calibri"/>
                <a:sym typeface="Calibri"/>
              </a:rPr>
              <a:t>if the above rules lead to confusing code, just indent 8 spaces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Comments:  implementation comments /* */  and documentation comments. /** JAVADOC  */</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Make the code speak: The frequency of comments sometimes reflects poor quality of code. When you feel compelled to add a comment, consider rewriting the code to make it clearer.</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Number per line: one declaration per line is recommended since it encourages commenting</a:t>
            </a:r>
          </a:p>
          <a:p>
            <a:pPr marL="0" marR="0" lvl="0" indent="0" algn="l" rtl="0">
              <a:spcBef>
                <a:spcPts val="0"/>
              </a:spcBef>
              <a:buSzPct val="25000"/>
              <a:buNone/>
            </a:pPr>
            <a:r>
              <a:rPr lang="en-GB" sz="1200" b="0" i="0" u="none" strike="noStrike" cap="none">
                <a:latin typeface="Calibri"/>
                <a:ea typeface="Calibri"/>
                <a:cs typeface="Calibri"/>
                <a:sym typeface="Calibri"/>
              </a:rPr>
              <a:t>int level; // indentation level </a:t>
            </a:r>
          </a:p>
          <a:p>
            <a:pPr marL="0" marR="0" lvl="0" indent="0" algn="l" rtl="0">
              <a:spcBef>
                <a:spcPts val="0"/>
              </a:spcBef>
              <a:buSzPct val="25000"/>
              <a:buNone/>
            </a:pPr>
            <a:r>
              <a:rPr lang="en-GB" sz="1200" b="0" i="0" u="none" strike="noStrike" cap="none">
                <a:latin typeface="Calibri"/>
                <a:ea typeface="Calibri"/>
                <a:cs typeface="Calibri"/>
                <a:sym typeface="Calibri"/>
              </a:rPr>
              <a:t>int size; // size of table</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Placement: Put declarations only at the beginning of blocks.</a:t>
            </a:r>
          </a:p>
          <a:p>
            <a:pPr marL="0" marR="0" lvl="0" indent="0" algn="l" rtl="0">
              <a:spcBef>
                <a:spcPts val="0"/>
              </a:spcBef>
              <a:buSzPct val="25000"/>
              <a:buNone/>
            </a:pPr>
            <a:r>
              <a:rPr lang="en-GB" sz="1200" b="0" i="0" u="none" strike="noStrike" cap="none">
                <a:latin typeface="Calibri"/>
                <a:ea typeface="Calibri"/>
                <a:cs typeface="Calibri"/>
                <a:sym typeface="Calibri"/>
              </a:rPr>
              <a:t>The one exception to the rule is indexes of for loops, which in Java can be declared in the for statement: </a:t>
            </a:r>
          </a:p>
          <a:p>
            <a:pPr marL="0" marR="0" lvl="0" indent="0" algn="l" rtl="0">
              <a:spcBef>
                <a:spcPts val="0"/>
              </a:spcBef>
              <a:buSzPct val="25000"/>
              <a:buNone/>
            </a:pPr>
            <a:r>
              <a:rPr lang="en-GB" sz="1200" b="0" i="0" u="none" strike="noStrike" cap="none">
                <a:latin typeface="Calibri"/>
                <a:ea typeface="Calibri"/>
                <a:cs typeface="Calibri"/>
                <a:sym typeface="Calibri"/>
              </a:rPr>
              <a:t>for (int i = 0; i &lt; maxLoops; i++) { …</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Initialization: Try to initialize local variables where they’re declared. The only reason not to initialize a variable where it’s declared is if the initial value depends on some computation occurring first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https://github.com/yummly/android-app/pull/9/files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if (condition) {</a:t>
            </a:r>
          </a:p>
          <a:p>
            <a:pPr marL="0" marR="0" lvl="0" indent="0" algn="l" rtl="0">
              <a:spcBef>
                <a:spcPts val="0"/>
              </a:spcBef>
              <a:buSzPct val="25000"/>
              <a:buNone/>
            </a:pPr>
            <a:r>
              <a:rPr lang="en-GB" sz="1200" b="0" i="0" u="none" strike="noStrike" cap="none">
                <a:latin typeface="Calibri"/>
                <a:ea typeface="Calibri"/>
                <a:cs typeface="Calibri"/>
                <a:sym typeface="Calibri"/>
              </a:rPr>
              <a:t>return x; </a:t>
            </a:r>
          </a:p>
          <a:p>
            <a:pPr marL="0" marR="0" lvl="0" indent="0" algn="l" rtl="0">
              <a:spcBef>
                <a:spcPts val="0"/>
              </a:spcBef>
              <a:buSzPct val="25000"/>
              <a:buNone/>
            </a:pPr>
            <a:r>
              <a:rPr lang="en-GB" sz="1200" b="0" i="0" u="none" strike="noStrike" cap="none">
                <a:latin typeface="Calibri"/>
                <a:ea typeface="Calibri"/>
                <a:cs typeface="Calibri"/>
                <a:sym typeface="Calibri"/>
              </a:rPr>
              <a:t>} </a:t>
            </a:r>
          </a:p>
          <a:p>
            <a:pPr marL="0" marR="0" lvl="0" indent="0" algn="l" rtl="0">
              <a:spcBef>
                <a:spcPts val="0"/>
              </a:spcBef>
              <a:buSzPct val="25000"/>
              <a:buNone/>
            </a:pPr>
            <a:r>
              <a:rPr lang="en-GB" sz="1200" b="0" i="0" u="none" strike="noStrike" cap="none">
                <a:latin typeface="Calibri"/>
                <a:ea typeface="Calibri"/>
                <a:cs typeface="Calibri"/>
                <a:sym typeface="Calibri"/>
              </a:rPr>
              <a:t>return y; </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should be written as </a:t>
            </a:r>
          </a:p>
          <a:p>
            <a:pPr marL="0" marR="0" lvl="0" indent="0" algn="l" rtl="0">
              <a:spcBef>
                <a:spcPts val="0"/>
              </a:spcBef>
              <a:buSzPct val="25000"/>
              <a:buNone/>
            </a:pPr>
            <a:r>
              <a:rPr lang="en-GB" sz="1200" b="0" i="0" u="none" strike="noStrike" cap="none">
                <a:latin typeface="Calibri"/>
                <a:ea typeface="Calibri"/>
                <a:cs typeface="Calibri"/>
                <a:sym typeface="Calibri"/>
              </a:rPr>
              <a:t>return (condition ? x : y);</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If an expression containing a binary operator appears before the ? in the ternary ?: operator, it should be parenthesized. Example: (x &gt;= 0) ? x : -x</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Use XXX in a comment to flag something that is bogus but works. Use FIXME to flag something that is bogus and broken.</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5" name="Shape 2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RescueTime: </a:t>
            </a:r>
            <a:r>
              <a:rPr lang="en-GB" sz="1200" b="0" i="0" u="sng" strike="noStrike" cap="none">
                <a:solidFill>
                  <a:schemeClr val="hlink"/>
                </a:solidFill>
                <a:latin typeface="Calibri"/>
                <a:ea typeface="Calibri"/>
                <a:cs typeface="Calibri"/>
                <a:sym typeface="Calibri"/>
                <a:hlinkClick r:id="rId3"/>
              </a:rPr>
              <a:t>https://www.youtube.com/watch?v=SPuv4PVOg6E</a:t>
            </a:r>
          </a:p>
          <a:p>
            <a:pPr marL="0" marR="0" lvl="0" indent="0" algn="l" rtl="0">
              <a:spcBef>
                <a:spcPts val="0"/>
              </a:spcBef>
              <a:buNone/>
            </a:pPr>
            <a:endParaRPr sz="1200" b="0" i="0" u="sng" strike="noStrike" cap="none">
              <a:solidFill>
                <a:schemeClr val="hlink"/>
              </a:solidFill>
              <a:latin typeface="Calibri"/>
              <a:ea typeface="Calibri"/>
              <a:cs typeface="Calibri"/>
              <a:sym typeface="Calibri"/>
              <a:hlinkClick r:id="rId3"/>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2" name="Shape 2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GB" sz="1200" b="0" i="0" u="sng" strike="noStrike" cap="none" dirty="0">
              <a:solidFill>
                <a:schemeClr val="hlink"/>
              </a:solidFill>
              <a:latin typeface="Calibri"/>
              <a:ea typeface="Calibri"/>
              <a:cs typeface="Calibri"/>
              <a:sym typeface="Calibri"/>
              <a:hlinkClick r:id="rId3"/>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9" name="Shape 2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GB" sz="1200" b="0" i="0" u="sng" strike="noStrike" cap="none" dirty="0">
              <a:solidFill>
                <a:schemeClr val="hlink"/>
              </a:solidFill>
              <a:latin typeface="Calibri"/>
              <a:ea typeface="Calibri"/>
              <a:cs typeface="Calibri"/>
              <a:sym typeface="Calibri"/>
              <a:hlinkClick r:id="rId3"/>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6" name="Shape 2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1" i="0" u="none" strike="noStrike" cap="none">
                <a:latin typeface="Calibri"/>
                <a:ea typeface="Calibri"/>
                <a:cs typeface="Calibri"/>
                <a:sym typeface="Calibri"/>
              </a:rPr>
              <a:t>Set clear goals</a:t>
            </a:r>
            <a:r>
              <a:rPr lang="en-GB" sz="1200" b="0" i="0" u="none" strike="noStrike" cap="none">
                <a:latin typeface="Calibri"/>
                <a:ea typeface="Calibri"/>
                <a:cs typeface="Calibri"/>
                <a:sym typeface="Calibri"/>
              </a:rPr>
              <a:t>: Instead of saying, “I’m going to work a solid eight hours every day,” make a list of your top priorities for the week. This helps you avoid reacting to every distraction that comes up. Review your list each morning and decide—realistically—what tasks you can accomplish that day. Be concrete: “I’m going to finish steps 1-3 of the project by noon.”</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Work in 60-90-minute blocks</a:t>
            </a:r>
            <a:r>
              <a:rPr lang="en-GB" sz="1200" b="0" i="0" u="none" strike="noStrike" cap="none">
                <a:latin typeface="Calibri"/>
                <a:ea typeface="Calibri"/>
                <a:cs typeface="Calibri"/>
                <a:sym typeface="Calibri"/>
              </a:rPr>
              <a:t>: As we work, our alertness drops off, increasing the lure of distractions. Set a timer and take a break at the end of each cycle. Reset your focus by listening to music for a few minutes, taking a short walk, or going for lunch.</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Turn off the world</a:t>
            </a:r>
            <a:r>
              <a:rPr lang="en-GB" sz="1200" b="0" i="0" u="none" strike="noStrike" cap="none">
                <a:latin typeface="Calibri"/>
                <a:ea typeface="Calibri"/>
                <a:cs typeface="Calibri"/>
                <a:sym typeface="Calibri"/>
              </a:rPr>
              <a:t>: Let’s face it, the world is a distracting place. Avoid temptation by severing all ties. This includes email, office phones, cell phones and your coworkers. This might require finding a quiet place away from your office to work—such as booking a conference room or hiding out in your office. If you need to, set up a system for urgent messages to reach you. This doesn’t include where to go for happy hour.</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Schedule distractions:</a:t>
            </a:r>
            <a:r>
              <a:rPr lang="en-GB" sz="1200" b="0" i="0" u="none" strike="noStrike" cap="none">
                <a:latin typeface="Calibri"/>
                <a:ea typeface="Calibri"/>
                <a:cs typeface="Calibri"/>
                <a:sym typeface="Calibri"/>
              </a:rPr>
              <a:t> Distractions are not all bad, but you need to make them work for you. Use them as reward for a solid chunk of work. Start out with distractions that are good for you, such as working out or calling your friends. If Facebook and Twitter are your thing, block off time in your schedule to post or browse other people's updates, but stick to your schedule. Remember, you control the distractions.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Practice not being distracted</a:t>
            </a:r>
            <a:r>
              <a:rPr lang="en-GB" sz="1200" b="0" i="0" u="none" strike="noStrike" cap="none">
                <a:latin typeface="Calibri"/>
                <a:ea typeface="Calibri"/>
                <a:cs typeface="Calibri"/>
                <a:sym typeface="Calibri"/>
              </a:rPr>
              <a:t>: Meditation is a great way to do this because it’s just you and your thoughts. If that’s not your thing, practice single-tasking throughout your day. At lunch, just eat. Don’t read the newspaper or check your email at the same time. In meetings, don’t doodle in your notebook or play with your phone.</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Pay attention to yourself</a:t>
            </a:r>
            <a:r>
              <a:rPr lang="en-GB" sz="1200" b="0" i="0" u="none" strike="noStrike" cap="none">
                <a:latin typeface="Calibri"/>
                <a:ea typeface="Calibri"/>
                <a:cs typeface="Calibri"/>
                <a:sym typeface="Calibri"/>
              </a:rPr>
              <a:t>: Start to notice when and how you get distracted. What thoughts happen just before that? Are you tired, hungry, or bored? As you learn what triggers your distractions, you can head them off before you slip into an hour-long IM chat.</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Use technology to your advantage</a:t>
            </a:r>
            <a:r>
              <a:rPr lang="en-GB" sz="1200" b="0" i="0" u="none" strike="noStrike" cap="none">
                <a:latin typeface="Calibri"/>
                <a:ea typeface="Calibri"/>
                <a:cs typeface="Calibri"/>
                <a:sym typeface="Calibri"/>
              </a:rPr>
              <a:t>: From blocking out distracting websites to tracking how much time you spend surfing the web, many apps can actually help you stay focused. Once you identify what your habits are, pick one that will help you meet your goals, but don’t let these become distractions in themselves.</a:t>
            </a: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Checklist Items from the Web </a:t>
            </a:r>
          </a:p>
          <a:p>
            <a:pPr marL="0" marR="0" lvl="0" indent="0" algn="l" rtl="0">
              <a:spcBef>
                <a:spcPts val="0"/>
              </a:spcBef>
              <a:buSzPct val="25000"/>
              <a:buNone/>
            </a:pPr>
            <a:r>
              <a:rPr lang="en-GB" sz="1200" b="0" i="0" u="none" strike="noStrike" cap="none">
                <a:latin typeface="Calibri"/>
                <a:ea typeface="Calibri"/>
                <a:cs typeface="Calibri"/>
                <a:sym typeface="Calibri"/>
              </a:rPr>
              <a:t>• Specification  </a:t>
            </a:r>
          </a:p>
          <a:p>
            <a:pPr marL="0" marR="0" lvl="0" indent="0" algn="l" rtl="0">
              <a:spcBef>
                <a:spcPts val="0"/>
              </a:spcBef>
              <a:buSzPct val="25000"/>
              <a:buNone/>
            </a:pPr>
            <a:r>
              <a:rPr lang="en-GB" sz="1200" b="0" i="0" u="none" strike="noStrike" cap="none">
                <a:latin typeface="Calibri"/>
                <a:ea typeface="Calibri"/>
                <a:cs typeface="Calibri"/>
                <a:sym typeface="Calibri"/>
              </a:rPr>
              <a:t>Are the javadocs complete, including DBC or Error checking specs as appropriate? </a:t>
            </a:r>
          </a:p>
          <a:p>
            <a:pPr marL="0" marR="0" lvl="0" indent="0" algn="l" rtl="0">
              <a:spcBef>
                <a:spcPts val="0"/>
              </a:spcBef>
              <a:buSzPct val="25000"/>
              <a:buNone/>
            </a:pPr>
            <a:r>
              <a:rPr lang="en-GB" sz="1200" b="0" i="0" u="none" strike="noStrike" cap="none">
                <a:latin typeface="Calibri"/>
                <a:ea typeface="Calibri"/>
                <a:cs typeface="Calibri"/>
                <a:sym typeface="Calibri"/>
              </a:rPr>
              <a:t>• Design  </a:t>
            </a:r>
          </a:p>
          <a:p>
            <a:pPr marL="0" marR="0" lvl="0" indent="0" algn="l" rtl="0">
              <a:spcBef>
                <a:spcPts val="0"/>
              </a:spcBef>
              <a:buSzPct val="25000"/>
              <a:buNone/>
            </a:pPr>
            <a:r>
              <a:rPr lang="en-GB" sz="1200" b="0" i="0" u="none" strike="noStrike" cap="none">
                <a:latin typeface="Calibri"/>
                <a:ea typeface="Calibri"/>
                <a:cs typeface="Calibri"/>
                <a:sym typeface="Calibri"/>
              </a:rPr>
              <a:t>Can better data structures or more efficient algorithms be used?  </a:t>
            </a:r>
          </a:p>
          <a:p>
            <a:pPr marL="0" marR="0" lvl="0" indent="0" algn="l" rtl="0">
              <a:spcBef>
                <a:spcPts val="0"/>
              </a:spcBef>
              <a:buSzPct val="25000"/>
              <a:buNone/>
            </a:pPr>
            <a:r>
              <a:rPr lang="en-GB" sz="1200" b="0" i="0" u="none" strike="noStrike" cap="none">
                <a:latin typeface="Calibri"/>
                <a:ea typeface="Calibri"/>
                <a:cs typeface="Calibri"/>
                <a:sym typeface="Calibri"/>
              </a:rPr>
              <a:t>Are error messages comprehensive and provide guidance as to how to correct the problem? </a:t>
            </a:r>
          </a:p>
          <a:p>
            <a:pPr marL="0" marR="0" lvl="0" indent="0" algn="l" rtl="0">
              <a:spcBef>
                <a:spcPts val="0"/>
              </a:spcBef>
              <a:buSzPct val="25000"/>
              <a:buNone/>
            </a:pPr>
            <a:r>
              <a:rPr lang="en-GB" sz="1200" b="0" i="0" u="none" strike="noStrike" cap="none">
                <a:latin typeface="Calibri"/>
                <a:ea typeface="Calibri"/>
                <a:cs typeface="Calibri"/>
                <a:sym typeface="Calibri"/>
              </a:rPr>
              <a:t>Is there duplicate code that could be replaced by a call to a function that provides the behavior of the duplicate code?  </a:t>
            </a:r>
          </a:p>
          <a:p>
            <a:pPr marL="0" marR="0" lvl="0" indent="0" algn="l" rtl="0">
              <a:spcBef>
                <a:spcPts val="0"/>
              </a:spcBef>
              <a:buSzPct val="25000"/>
              <a:buNone/>
            </a:pPr>
            <a:r>
              <a:rPr lang="en-GB" sz="1200" b="0" i="0" u="none" strike="noStrike" cap="none">
                <a:latin typeface="Calibri"/>
                <a:ea typeface="Calibri"/>
                <a:cs typeface="Calibri"/>
                <a:sym typeface="Calibri"/>
              </a:rPr>
              <a:t>Do any derived classes have common members that should be in the base class?</a:t>
            </a:r>
          </a:p>
          <a:p>
            <a:pPr marL="0" marR="0" lvl="0" indent="0" algn="l" rtl="0">
              <a:spcBef>
                <a:spcPts val="0"/>
              </a:spcBef>
              <a:buSzPct val="25000"/>
              <a:buNone/>
            </a:pPr>
            <a:r>
              <a:rPr lang="en-GB" sz="1200" b="0" i="0" u="none" strike="noStrike" cap="none">
                <a:latin typeface="Calibri"/>
                <a:ea typeface="Calibri"/>
                <a:cs typeface="Calibri"/>
                <a:sym typeface="Calibri"/>
              </a:rPr>
              <a:t>• Coding  </a:t>
            </a:r>
          </a:p>
          <a:p>
            <a:pPr marL="0" marR="0" lvl="0" indent="0" algn="l" rtl="0">
              <a:spcBef>
                <a:spcPts val="0"/>
              </a:spcBef>
              <a:buSzPct val="25000"/>
              <a:buNone/>
            </a:pPr>
            <a:r>
              <a:rPr lang="en-GB" sz="1200" b="0" i="0" u="none" strike="noStrike" cap="none">
                <a:latin typeface="Calibri"/>
                <a:ea typeface="Calibri"/>
                <a:cs typeface="Calibri"/>
                <a:sym typeface="Calibri"/>
              </a:rPr>
              <a:t>Have all array (or other collection) indexes been prevented from going out-ofbounds?  </a:t>
            </a:r>
          </a:p>
          <a:p>
            <a:pPr marL="0" marR="0" lvl="0" indent="0" algn="l" rtl="0">
              <a:spcBef>
                <a:spcPts val="0"/>
              </a:spcBef>
              <a:buSzPct val="25000"/>
              <a:buNone/>
            </a:pPr>
            <a:r>
              <a:rPr lang="en-GB" sz="1200" b="0" i="0" u="none" strike="noStrike" cap="none">
                <a:latin typeface="Calibri"/>
                <a:ea typeface="Calibri"/>
                <a:cs typeface="Calibri"/>
                <a:sym typeface="Calibri"/>
              </a:rPr>
              <a:t>Is integer arithmetic, especially division, used appropriately to avoid causing unexpected truncation/rounding?  </a:t>
            </a:r>
          </a:p>
          <a:p>
            <a:pPr marL="0" marR="0" lvl="0" indent="0" algn="l" rtl="0">
              <a:spcBef>
                <a:spcPts val="0"/>
              </a:spcBef>
              <a:buSzPct val="25000"/>
              <a:buNone/>
            </a:pPr>
            <a:r>
              <a:rPr lang="en-GB" sz="1200" b="0" i="0" u="none" strike="noStrike" cap="none">
                <a:latin typeface="Calibri"/>
                <a:ea typeface="Calibri"/>
                <a:cs typeface="Calibri"/>
                <a:sym typeface="Calibri"/>
              </a:rPr>
              <a:t>Are all files closed properly, even in the case of an error?  </a:t>
            </a:r>
          </a:p>
          <a:p>
            <a:pPr marL="0" marR="0" lvl="0" indent="0" algn="l" rtl="0">
              <a:spcBef>
                <a:spcPts val="0"/>
              </a:spcBef>
              <a:buSzPct val="25000"/>
              <a:buNone/>
            </a:pPr>
            <a:r>
              <a:rPr lang="en-GB" sz="1200" b="0" i="0" u="none" strike="noStrike" cap="none">
                <a:latin typeface="Calibri"/>
                <a:ea typeface="Calibri"/>
                <a:cs typeface="Calibri"/>
                <a:sym typeface="Calibri"/>
              </a:rPr>
              <a:t>Are all object references initialized before use?  </a:t>
            </a:r>
          </a:p>
          <a:p>
            <a:pPr marL="0" marR="0" lvl="0" indent="0" algn="l" rtl="0">
              <a:spcBef>
                <a:spcPts val="0"/>
              </a:spcBef>
              <a:buSzPct val="25000"/>
              <a:buNone/>
            </a:pPr>
            <a:r>
              <a:rPr lang="en-GB" sz="1200" b="0" i="0" u="none" strike="noStrike" cap="none">
                <a:latin typeface="Calibri"/>
                <a:ea typeface="Calibri"/>
                <a:cs typeface="Calibri"/>
                <a:sym typeface="Calibri"/>
              </a:rPr>
              <a:t>In a switch statement, are all cases by break or return?  </a:t>
            </a:r>
          </a:p>
          <a:p>
            <a:pPr marL="0" marR="0" lvl="0" indent="0" algn="l" rtl="0">
              <a:spcBef>
                <a:spcPts val="0"/>
              </a:spcBef>
              <a:buSzPct val="25000"/>
              <a:buNone/>
            </a:pPr>
            <a:r>
              <a:rPr lang="en-GB" sz="1200" b="0" i="0" u="none" strike="noStrike" cap="none">
                <a:latin typeface="Calibri"/>
                <a:ea typeface="Calibri"/>
                <a:cs typeface="Calibri"/>
                <a:sym typeface="Calibri"/>
              </a:rPr>
              <a:t>Are all objects (including Strings) compared with "equals" and not "=="? </a:t>
            </a:r>
          </a:p>
          <a:p>
            <a:pPr marL="0" marR="0" lvl="0" indent="0" algn="l" rtl="0">
              <a:spcBef>
                <a:spcPts val="0"/>
              </a:spcBef>
              <a:buSzPct val="25000"/>
              <a:buNone/>
            </a:pPr>
            <a:r>
              <a:rPr lang="en-GB" sz="1200" b="0" i="0" u="none" strike="noStrike" cap="none">
                <a:latin typeface="Calibri"/>
                <a:ea typeface="Calibri"/>
                <a:cs typeface="Calibri"/>
                <a:sym typeface="Calibri"/>
              </a:rPr>
              <a:t>• Style  </a:t>
            </a:r>
          </a:p>
          <a:p>
            <a:pPr marL="0" marR="0" lvl="0" indent="0" algn="l" rtl="0">
              <a:spcBef>
                <a:spcPts val="0"/>
              </a:spcBef>
              <a:buSzPct val="25000"/>
              <a:buNone/>
            </a:pPr>
            <a:r>
              <a:rPr lang="en-GB" sz="1200" b="0" i="0" u="none" strike="noStrike" cap="none">
                <a:latin typeface="Calibri"/>
                <a:ea typeface="Calibri"/>
                <a:cs typeface="Calibri"/>
                <a:sym typeface="Calibri"/>
              </a:rPr>
              <a:t>Are descriptive variable and constant names used in accord with naming conventions?  </a:t>
            </a:r>
          </a:p>
          <a:p>
            <a:pPr marL="0" marR="0" lvl="0" indent="0" algn="l" rtl="0">
              <a:spcBef>
                <a:spcPts val="0"/>
              </a:spcBef>
              <a:buSzPct val="25000"/>
              <a:buNone/>
            </a:pPr>
            <a:r>
              <a:rPr lang="en-GB" sz="1200" b="0" i="0" u="none" strike="noStrike" cap="none">
                <a:latin typeface="Calibri"/>
                <a:ea typeface="Calibri"/>
                <a:cs typeface="Calibri"/>
                <a:sym typeface="Calibri"/>
              </a:rPr>
              <a:t>Are there literal constants that should be named constants?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4" name="Shape 3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https://en.wikipedia.org/wiki/List_of_tools_for_static_code_analysis#C.2C_C.2B.2B</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a:latin typeface="Calibri"/>
                <a:ea typeface="Calibri"/>
                <a:cs typeface="Calibri"/>
                <a:sym typeface="Calibri"/>
              </a:rPr>
              <a:t>https://en.wikipedia.org/wiki/List_of_tools_for_static_code_analysis#Java</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1" name="Shape 1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Acum sa discutam putin despre software quality, si cum anume implementam niste reguli de buna practica pentru a obtine un cod curat si mentenabil.</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1" name="Shape 3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7" name="Shape 36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5" name="Shape 3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dirty="0">
                <a:latin typeface="Calibri"/>
                <a:ea typeface="Calibri"/>
                <a:cs typeface="Calibri"/>
                <a:sym typeface="Calibri"/>
              </a:rPr>
              <a:t>https://</a:t>
            </a:r>
            <a:r>
              <a:rPr lang="en-GB" sz="1200" b="0" i="0" u="none" strike="noStrike" cap="none" dirty="0" err="1">
                <a:latin typeface="Calibri"/>
                <a:ea typeface="Calibri"/>
                <a:cs typeface="Calibri"/>
                <a:sym typeface="Calibri"/>
              </a:rPr>
              <a:t>www.youtube.com</a:t>
            </a:r>
            <a:r>
              <a:rPr lang="en-GB" sz="1200" b="0" i="0" u="none" strike="noStrike" cap="none" dirty="0">
                <a:latin typeface="Calibri"/>
                <a:ea typeface="Calibri"/>
                <a:cs typeface="Calibri"/>
                <a:sym typeface="Calibri"/>
              </a:rPr>
              <a:t>/</a:t>
            </a:r>
            <a:r>
              <a:rPr lang="en-GB" sz="1200" b="0" i="0" u="none" strike="noStrike" cap="none" dirty="0" err="1">
                <a:latin typeface="Calibri"/>
                <a:ea typeface="Calibri"/>
                <a:cs typeface="Calibri"/>
                <a:sym typeface="Calibri"/>
              </a:rPr>
              <a:t>watch?v</a:t>
            </a:r>
            <a:r>
              <a:rPr lang="en-GB" sz="1200" b="0" i="0" u="none" strike="noStrike" cap="none" dirty="0">
                <a:latin typeface="Calibri"/>
                <a:ea typeface="Calibri"/>
                <a:cs typeface="Calibri"/>
                <a:sym typeface="Calibri"/>
              </a:rPr>
              <a:t>=ET3Q6zNK3Io</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0" name="Shape 3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1" i="0" u="none" strike="noStrike" cap="none">
                <a:latin typeface="Calibri"/>
                <a:ea typeface="Calibri"/>
                <a:cs typeface="Calibri"/>
                <a:sym typeface="Calibri"/>
              </a:rPr>
              <a:t>Economics</a:t>
            </a:r>
          </a:p>
          <a:p>
            <a:pPr marL="0" marR="0" lvl="0" indent="0" algn="l" rtl="0">
              <a:spcBef>
                <a:spcPts val="0"/>
              </a:spcBef>
              <a:buSzPct val="25000"/>
              <a:buNone/>
            </a:pPr>
            <a:r>
              <a:rPr lang="en-GB" sz="1200" b="0" i="0" u="none" strike="noStrike" cap="none">
                <a:latin typeface="Calibri"/>
                <a:ea typeface="Calibri"/>
                <a:cs typeface="Calibri"/>
                <a:sym typeface="Calibri"/>
              </a:rPr>
              <a:t>Pairs spend about 15% more time on programs than individuals. However, the resulting code has about 15% fewer defects. Along with code development time, other factors like field support costs and quality assurance also affect the expenses. IBM reported spending about “$250 million repairing and reinstalling fixes to 30,000 customer-reported problems”. Pair programming significantly reduces these expenses by reducing the defects in the programs.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Design quality</a:t>
            </a:r>
          </a:p>
          <a:p>
            <a:pPr marL="0" marR="0" lvl="0" indent="0" algn="l" rtl="0">
              <a:spcBef>
                <a:spcPts val="0"/>
              </a:spcBef>
              <a:buSzPct val="25000"/>
              <a:buNone/>
            </a:pPr>
            <a:r>
              <a:rPr lang="en-GB" sz="1200" b="0" i="0" u="none" strike="noStrike" cap="none">
                <a:latin typeface="Calibri"/>
                <a:ea typeface="Calibri"/>
                <a:cs typeface="Calibri"/>
                <a:sym typeface="Calibri"/>
              </a:rPr>
              <a:t>A system with two programmers possesses greater potential for the generation of more diverse solutions to problems for three reasons: (1) the programmers bring different prior experiences to the task; (2) they may access information relevant to the task in different ways; (3) they stand in different relationships to the problem by virtue of their functional roles. In the attempt to share goals and plans, the programmers must overtly negotiate a shared course of action when a conflict arises between them. In doing so, they consider a larger number of ways of solving the problem than a single programmer alone might do. This significantly improves the design quality of the program as it reduces the chances of selecting a poor method.</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Satisfaction</a:t>
            </a:r>
          </a:p>
          <a:p>
            <a:pPr marL="0" marR="0" lvl="0" indent="0" algn="l" rtl="0">
              <a:spcBef>
                <a:spcPts val="0"/>
              </a:spcBef>
              <a:buSzPct val="25000"/>
              <a:buNone/>
            </a:pPr>
            <a:r>
              <a:rPr lang="en-GB" sz="1200" b="0" i="0" u="none" strike="noStrike" cap="none">
                <a:latin typeface="Calibri"/>
                <a:ea typeface="Calibri"/>
                <a:cs typeface="Calibri"/>
                <a:sym typeface="Calibri"/>
              </a:rPr>
              <a:t>In an online survey of pair programmers, 96% of them stated that they enjoyed their work more than when they programmed alone. Additionally, 95% of the surveyed programmers stated that they were more confident in their solutions when they pair programmed. A correlation exists between satisfaction among programmers and their confidence in the code i.e. the pairs enjoy their work more because they are more confident in it.</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Learning</a:t>
            </a:r>
          </a:p>
          <a:p>
            <a:pPr marL="0" marR="0" lvl="0" indent="0" algn="l" rtl="0">
              <a:spcBef>
                <a:spcPts val="0"/>
              </a:spcBef>
              <a:buSzPct val="25000"/>
              <a:buNone/>
            </a:pPr>
            <a:r>
              <a:rPr lang="en-GB" sz="1200" b="0" i="0" u="none" strike="noStrike" cap="none">
                <a:latin typeface="Calibri"/>
                <a:ea typeface="Calibri"/>
                <a:cs typeface="Calibri"/>
                <a:sym typeface="Calibri"/>
              </a:rPr>
              <a:t>Knowledge is constantly shared between pair programmers, from tips on programming language rules to overall design skill.[5] In "promiscuous pairing", each programmer communicates and works with all the other programmers on the team rather than pairing only with one partner, which causes knowledge of the system to spread throughout the whole team. Pair programming allows the programmers to examine their partner's code and provide feedback which is necessary to increase their own ability to develop monitoring mechanisms for their own learning activities.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Team-building and communication</a:t>
            </a:r>
          </a:p>
          <a:p>
            <a:pPr marL="0" marR="0" lvl="0" indent="0" algn="l" rtl="0">
              <a:spcBef>
                <a:spcPts val="0"/>
              </a:spcBef>
              <a:buSzPct val="25000"/>
              <a:buNone/>
            </a:pPr>
            <a:r>
              <a:rPr lang="en-GB" sz="1200" b="0" i="0" u="none" strike="noStrike" cap="none">
                <a:latin typeface="Calibri"/>
                <a:ea typeface="Calibri"/>
                <a:cs typeface="Calibri"/>
                <a:sym typeface="Calibri"/>
              </a:rPr>
              <a:t>Pair programming allows team members to share problems and solutions quickly making them less likely to have hidden agendas from each other. This helps pair programmers to learn to communicate more easily. “This raises the communication bandwidth and frequency within the project, increasing overall information flow within the team.”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600"/>
              </a:spcBef>
              <a:spcAft>
                <a:spcPts val="600"/>
              </a:spcAft>
              <a:buClr>
                <a:schemeClr val="dk1"/>
              </a:buClr>
              <a:buSzPct val="100000"/>
              <a:buFont typeface="Arial"/>
              <a:buNone/>
            </a:pPr>
            <a:r>
              <a:rPr lang="en-GB" sz="1050">
                <a:solidFill>
                  <a:srgbClr val="222222"/>
                </a:solidFill>
                <a:highlight>
                  <a:srgbClr val="FFFFFF"/>
                </a:highlight>
              </a:rPr>
              <a:t>In </a:t>
            </a:r>
            <a:r>
              <a:rPr lang="en-GB" sz="1050">
                <a:solidFill>
                  <a:srgbClr val="0B0080"/>
                </a:solidFill>
                <a:highlight>
                  <a:srgbClr val="FFFFFF"/>
                </a:highlight>
                <a:hlinkClick r:id="rId3"/>
              </a:rPr>
              <a:t>engineering</a:t>
            </a:r>
            <a:r>
              <a:rPr lang="en-GB" sz="1050">
                <a:solidFill>
                  <a:srgbClr val="222222"/>
                </a:solidFill>
                <a:highlight>
                  <a:srgbClr val="FFFFFF"/>
                </a:highlight>
              </a:rPr>
              <a:t>, </a:t>
            </a:r>
            <a:r>
              <a:rPr lang="en-GB" sz="1050" b="1">
                <a:solidFill>
                  <a:srgbClr val="222222"/>
                </a:solidFill>
                <a:highlight>
                  <a:srgbClr val="FFFFFF"/>
                </a:highlight>
              </a:rPr>
              <a:t>maintainability</a:t>
            </a:r>
            <a:r>
              <a:rPr lang="en-GB" sz="1050">
                <a:solidFill>
                  <a:srgbClr val="222222"/>
                </a:solidFill>
                <a:highlight>
                  <a:srgbClr val="FFFFFF"/>
                </a:highlight>
              </a:rPr>
              <a:t> is the ease with which a product can be maintained in order to:</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isolate defects or their cause,</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correct defects or their cause,</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repair or replace faulty or worn-out components without having to replace still working parts,</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prevent unexpected breakdowns,</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maximize a product's useful life,</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maximize efficiency, reliability, and safety,</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meet new </a:t>
            </a:r>
            <a:r>
              <a:rPr lang="en-GB" sz="1050">
                <a:solidFill>
                  <a:srgbClr val="0B0080"/>
                </a:solidFill>
                <a:highlight>
                  <a:srgbClr val="FFFFFF"/>
                </a:highlight>
                <a:hlinkClick r:id="rId4"/>
              </a:rPr>
              <a:t>requirements</a:t>
            </a:r>
            <a:r>
              <a:rPr lang="en-GB" sz="1050">
                <a:solidFill>
                  <a:srgbClr val="222222"/>
                </a:solidFill>
                <a:highlight>
                  <a:srgbClr val="FFFFFF"/>
                </a:highlight>
              </a:rPr>
              <a:t>,</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make future maintenance easier, or</a:t>
            </a:r>
          </a:p>
          <a:p>
            <a:pPr marL="685800" lvl="0" indent="-295275" rtl="0">
              <a:lnSpc>
                <a:spcPct val="115000"/>
              </a:lnSpc>
              <a:spcBef>
                <a:spcPts val="300"/>
              </a:spcBef>
              <a:spcAft>
                <a:spcPts val="100"/>
              </a:spcAft>
              <a:buClr>
                <a:srgbClr val="222222"/>
              </a:buClr>
              <a:buSzPct val="95454"/>
            </a:pPr>
            <a:r>
              <a:rPr lang="en-GB" sz="1050">
                <a:solidFill>
                  <a:srgbClr val="222222"/>
                </a:solidFill>
                <a:highlight>
                  <a:srgbClr val="FFFFFF"/>
                </a:highlight>
              </a:rPr>
              <a:t>cope with a changed environment.</a:t>
            </a:r>
          </a:p>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8" name="Shape 38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1" i="0" u="none" strike="noStrike" cap="none">
                <a:latin typeface="Calibri"/>
                <a:ea typeface="Calibri"/>
                <a:cs typeface="Calibri"/>
                <a:sym typeface="Calibri"/>
              </a:rPr>
              <a:t>Expert–expert</a:t>
            </a:r>
          </a:p>
          <a:p>
            <a:pPr marL="0" marR="0" lvl="0" indent="0" algn="l" rtl="0">
              <a:spcBef>
                <a:spcPts val="0"/>
              </a:spcBef>
              <a:buSzPct val="25000"/>
              <a:buNone/>
            </a:pPr>
            <a:r>
              <a:rPr lang="en-GB" sz="1200" b="0" i="0" u="none" strike="noStrike" cap="none">
                <a:latin typeface="Calibri"/>
                <a:ea typeface="Calibri"/>
                <a:cs typeface="Calibri"/>
                <a:sym typeface="Calibri"/>
              </a:rPr>
              <a:t>Expert–expert pairing may seem to be the obvious choice for the highest productivity and can produce great results, but it often yields little insight into new ways to solve problems, as both parties are unlikely to question established practices.[7]</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Expert–novice</a:t>
            </a:r>
          </a:p>
          <a:p>
            <a:pPr marL="0" marR="0" lvl="0" indent="0" algn="l" rtl="0">
              <a:spcBef>
                <a:spcPts val="0"/>
              </a:spcBef>
              <a:buSzPct val="25000"/>
              <a:buNone/>
            </a:pPr>
            <a:r>
              <a:rPr lang="en-GB" sz="1200" b="0" i="0" u="none" strike="noStrike" cap="none">
                <a:latin typeface="Calibri"/>
                <a:ea typeface="Calibri"/>
                <a:cs typeface="Calibri"/>
                <a:sym typeface="Calibri"/>
              </a:rPr>
              <a:t>Expert–novice pairing creates many opportunities for the expert to mentor the novice. This pairing can also introduce new ideas, as the novice is more likely to question established practices. The expert, now required to explain established practices, is also more likely to question them. However, in this pairing, an intimidated novice may passively "watch the master" and hesitate to participate meaningfully. Worse still, the Expert may simply withdraw their labor and get employment elsewhere.[11]</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Novice–Novice</a:t>
            </a:r>
          </a:p>
          <a:p>
            <a:pPr marL="0" marR="0" lvl="0" indent="0" algn="l" rtl="0">
              <a:spcBef>
                <a:spcPts val="0"/>
              </a:spcBef>
              <a:buSzPct val="25000"/>
              <a:buNone/>
            </a:pPr>
            <a:r>
              <a:rPr lang="en-GB" sz="1200" b="0" i="0" u="none" strike="noStrike" cap="none">
                <a:latin typeface="Calibri"/>
                <a:ea typeface="Calibri"/>
                <a:cs typeface="Calibri"/>
                <a:sym typeface="Calibri"/>
              </a:rPr>
              <a:t>Novice–Novice pairing can produce results significantly better than two novices working independently, although, this practice is generally discouraged.[2]</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6" name="Shape 3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a:latin typeface="Calibri"/>
                <a:ea typeface="Calibri"/>
                <a:cs typeface="Calibri"/>
                <a:sym typeface="Calibri"/>
              </a:rPr>
              <a:t>An examination of a software work product by people other than its author in order to identify defects (departures from specifications or from standards) and improvement opportunities.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0" i="0" u="none" strike="noStrike" cap="none">
                <a:latin typeface="Calibri"/>
                <a:ea typeface="Calibri"/>
                <a:cs typeface="Calibri"/>
                <a:sym typeface="Calibri"/>
              </a:rPr>
              <a:t>It’s cheaper to prevent defects than to find and remove them.  </a:t>
            </a:r>
          </a:p>
          <a:p>
            <a:pPr marL="0" marR="0" lvl="0" indent="0" algn="l" rtl="0">
              <a:spcBef>
                <a:spcPts val="0"/>
              </a:spcBef>
              <a:buSzPct val="25000"/>
              <a:buNone/>
            </a:pPr>
            <a:r>
              <a:rPr lang="en-GB" sz="1200" b="0" i="0" u="none" strike="noStrike" cap="none">
                <a:latin typeface="Calibri"/>
                <a:ea typeface="Calibri"/>
                <a:cs typeface="Calibri"/>
                <a:sym typeface="Calibri"/>
              </a:rPr>
              <a:t>If you don’t correct the causes of defects, they’ll be back.</a:t>
            </a: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4" name="Shape 40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1" i="0" u="none" strike="noStrike" cap="none">
                <a:latin typeface="Calibri"/>
                <a:ea typeface="Calibri"/>
                <a:cs typeface="Calibri"/>
                <a:sym typeface="Calibri"/>
              </a:rPr>
              <a:t>Developer</a:t>
            </a:r>
          </a:p>
          <a:p>
            <a:pPr marL="0" marR="0" lvl="0" indent="0" algn="l" rtl="0">
              <a:spcBef>
                <a:spcPts val="0"/>
              </a:spcBef>
              <a:buSzPct val="25000"/>
              <a:buNone/>
            </a:pPr>
            <a:r>
              <a:rPr lang="en-GB" sz="1200" b="0" i="0" u="none" strike="noStrike" cap="none">
                <a:latin typeface="Calibri"/>
                <a:ea typeface="Calibri"/>
                <a:cs typeface="Calibri"/>
                <a:sym typeface="Calibri"/>
              </a:rPr>
              <a:t>Less time spent performing rework  </a:t>
            </a:r>
          </a:p>
          <a:p>
            <a:pPr marL="0" marR="0" lvl="0" indent="0" algn="l" rtl="0">
              <a:spcBef>
                <a:spcPts val="0"/>
              </a:spcBef>
              <a:buSzPct val="25000"/>
              <a:buNone/>
            </a:pPr>
            <a:r>
              <a:rPr lang="en-GB" sz="1200" b="0" i="0" u="none" strike="noStrike" cap="none">
                <a:latin typeface="Calibri"/>
                <a:ea typeface="Calibri"/>
                <a:cs typeface="Calibri"/>
                <a:sym typeface="Calibri"/>
              </a:rPr>
              <a:t>Increased programming productivity  </a:t>
            </a:r>
          </a:p>
          <a:p>
            <a:pPr marL="0" marR="0" lvl="0" indent="0" algn="l" rtl="0">
              <a:spcBef>
                <a:spcPts val="0"/>
              </a:spcBef>
              <a:buSzPct val="25000"/>
              <a:buNone/>
            </a:pPr>
            <a:r>
              <a:rPr lang="en-GB" sz="1200" b="0" i="0" u="none" strike="noStrike" cap="none">
                <a:latin typeface="Calibri"/>
                <a:ea typeface="Calibri"/>
                <a:cs typeface="Calibri"/>
                <a:sym typeface="Calibri"/>
              </a:rPr>
              <a:t>Confidence that the requirements are right  </a:t>
            </a:r>
          </a:p>
          <a:p>
            <a:pPr marL="0" marR="0" lvl="0" indent="0" algn="l" rtl="0">
              <a:spcBef>
                <a:spcPts val="0"/>
              </a:spcBef>
              <a:buSzPct val="25000"/>
              <a:buNone/>
            </a:pPr>
            <a:r>
              <a:rPr lang="en-GB" sz="1200" b="0" i="0" u="none" strike="noStrike" cap="none">
                <a:latin typeface="Calibri"/>
                <a:ea typeface="Calibri"/>
                <a:cs typeface="Calibri"/>
                <a:sym typeface="Calibri"/>
              </a:rPr>
              <a:t>Better techniques learned from other developers  </a:t>
            </a:r>
          </a:p>
          <a:p>
            <a:pPr marL="0" marR="0" lvl="0" indent="0" algn="l" rtl="0">
              <a:spcBef>
                <a:spcPts val="0"/>
              </a:spcBef>
              <a:buSzPct val="25000"/>
              <a:buNone/>
            </a:pPr>
            <a:r>
              <a:rPr lang="en-GB" sz="1200" b="0" i="0" u="none" strike="noStrike" cap="none">
                <a:latin typeface="Calibri"/>
                <a:ea typeface="Calibri"/>
                <a:cs typeface="Calibri"/>
                <a:sym typeface="Calibri"/>
              </a:rPr>
              <a:t>Reduced unit testing and debugging time  </a:t>
            </a:r>
          </a:p>
          <a:p>
            <a:pPr marL="0" marR="0" lvl="0" indent="0" algn="l" rtl="0">
              <a:spcBef>
                <a:spcPts val="0"/>
              </a:spcBef>
              <a:buSzPct val="25000"/>
              <a:buNone/>
            </a:pPr>
            <a:r>
              <a:rPr lang="en-GB" sz="1200" b="0" i="0" u="none" strike="noStrike" cap="none">
                <a:latin typeface="Calibri"/>
                <a:ea typeface="Calibri"/>
                <a:cs typeface="Calibri"/>
                <a:sym typeface="Calibri"/>
              </a:rPr>
              <a:t>Less debugging during integration &amp; system testing  </a:t>
            </a:r>
          </a:p>
          <a:p>
            <a:pPr marL="0" marR="0" lvl="0" indent="0" algn="l" rtl="0">
              <a:spcBef>
                <a:spcPts val="0"/>
              </a:spcBef>
              <a:buSzPct val="25000"/>
              <a:buNone/>
            </a:pPr>
            <a:r>
              <a:rPr lang="en-GB" sz="1200" b="0" i="0" u="none" strike="noStrike" cap="none">
                <a:latin typeface="Calibri"/>
                <a:ea typeface="Calibri"/>
                <a:cs typeface="Calibri"/>
                <a:sym typeface="Calibri"/>
              </a:rPr>
              <a:t>Exchanging information with other team members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Maintainer</a:t>
            </a:r>
          </a:p>
          <a:p>
            <a:pPr marL="0" marR="0" lvl="0" indent="0" algn="l" rtl="0">
              <a:spcBef>
                <a:spcPts val="0"/>
              </a:spcBef>
              <a:buSzPct val="25000"/>
              <a:buNone/>
            </a:pPr>
            <a:r>
              <a:rPr lang="en-GB" sz="1200" b="0" i="0" u="none" strike="noStrike" cap="none">
                <a:latin typeface="Calibri"/>
                <a:ea typeface="Calibri"/>
                <a:cs typeface="Calibri"/>
                <a:sym typeface="Calibri"/>
              </a:rPr>
              <a:t>Fewer production support demands  </a:t>
            </a:r>
          </a:p>
          <a:p>
            <a:pPr marL="0" marR="0" lvl="0" indent="0" algn="l" rtl="0">
              <a:spcBef>
                <a:spcPts val="0"/>
              </a:spcBef>
              <a:buSzPct val="25000"/>
              <a:buNone/>
            </a:pPr>
            <a:r>
              <a:rPr lang="en-GB" sz="1200" b="0" i="0" u="none" strike="noStrike" cap="none">
                <a:latin typeface="Calibri"/>
                <a:ea typeface="Calibri"/>
                <a:cs typeface="Calibri"/>
                <a:sym typeface="Calibri"/>
              </a:rPr>
              <a:t>More robust designs that tolerate change  </a:t>
            </a:r>
          </a:p>
          <a:p>
            <a:pPr marL="0" marR="0" lvl="0" indent="0" algn="l" rtl="0">
              <a:spcBef>
                <a:spcPts val="0"/>
              </a:spcBef>
              <a:buSzPct val="25000"/>
              <a:buNone/>
            </a:pPr>
            <a:r>
              <a:rPr lang="en-GB" sz="1200" b="0" i="0" u="none" strike="noStrike" cap="none">
                <a:latin typeface="Calibri"/>
                <a:ea typeface="Calibri"/>
                <a:cs typeface="Calibri"/>
                <a:sym typeface="Calibri"/>
              </a:rPr>
              <a:t>Conformance of work products to team standards  </a:t>
            </a:r>
          </a:p>
          <a:p>
            <a:pPr marL="0" marR="0" lvl="0" indent="0" algn="l" rtl="0">
              <a:spcBef>
                <a:spcPts val="0"/>
              </a:spcBef>
              <a:buSzPct val="25000"/>
              <a:buNone/>
            </a:pPr>
            <a:r>
              <a:rPr lang="en-GB" sz="1200" b="0" i="0" u="none" strike="noStrike" cap="none">
                <a:latin typeface="Calibri"/>
                <a:ea typeface="Calibri"/>
                <a:cs typeface="Calibri"/>
                <a:sym typeface="Calibri"/>
              </a:rPr>
              <a:t>More maintainable work products  </a:t>
            </a:r>
          </a:p>
          <a:p>
            <a:pPr marL="0" marR="0" lvl="0" indent="0" algn="l" rtl="0">
              <a:spcBef>
                <a:spcPts val="0"/>
              </a:spcBef>
              <a:buSzPct val="25000"/>
              <a:buNone/>
            </a:pPr>
            <a:r>
              <a:rPr lang="en-GB" sz="1200" b="0" i="0" u="none" strike="noStrike" cap="none">
                <a:latin typeface="Calibri"/>
                <a:ea typeface="Calibri"/>
                <a:cs typeface="Calibri"/>
                <a:sym typeface="Calibri"/>
              </a:rPr>
              <a:t>Better understanding of the product from having participated in design and code reviews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Test Engineer</a:t>
            </a:r>
          </a:p>
          <a:p>
            <a:pPr marL="0" marR="0" lvl="0" indent="0" algn="l" rtl="0">
              <a:spcBef>
                <a:spcPts val="0"/>
              </a:spcBef>
              <a:buSzPct val="25000"/>
              <a:buNone/>
            </a:pPr>
            <a:r>
              <a:rPr lang="en-GB" sz="1200" b="0" i="0" u="none" strike="noStrike" cap="none">
                <a:latin typeface="Calibri"/>
                <a:ea typeface="Calibri"/>
                <a:cs typeface="Calibri"/>
                <a:sym typeface="Calibri"/>
              </a:rPr>
              <a:t>can focus testing on finding subtle defects  </a:t>
            </a:r>
          </a:p>
          <a:p>
            <a:pPr marL="0" marR="0" lvl="0" indent="0" algn="l" rtl="0">
              <a:spcBef>
                <a:spcPts val="0"/>
              </a:spcBef>
              <a:buSzPct val="25000"/>
              <a:buNone/>
            </a:pPr>
            <a:r>
              <a:rPr lang="en-GB" sz="1200" b="0" i="0" u="none" strike="noStrike" cap="none">
                <a:latin typeface="Calibri"/>
                <a:ea typeface="Calibri"/>
                <a:cs typeface="Calibri"/>
                <a:sym typeface="Calibri"/>
              </a:rPr>
              <a:t>fewer defects that block continued testing  </a:t>
            </a:r>
          </a:p>
          <a:p>
            <a:pPr marL="0" marR="0" lvl="0" indent="0" algn="l" rtl="0">
              <a:spcBef>
                <a:spcPts val="0"/>
              </a:spcBef>
              <a:buSzPct val="25000"/>
              <a:buNone/>
            </a:pPr>
            <a:r>
              <a:rPr lang="en-GB" sz="1200" b="0" i="0" u="none" strike="noStrike" cap="none">
                <a:latin typeface="Calibri"/>
                <a:ea typeface="Calibri"/>
                <a:cs typeface="Calibri"/>
                <a:sym typeface="Calibri"/>
              </a:rPr>
              <a:t>improved test design and test cases</a:t>
            </a: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2" name="Shape 4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1" i="0" u="none" strike="noStrike" cap="none">
                <a:latin typeface="Calibri"/>
                <a:ea typeface="Calibri"/>
                <a:cs typeface="Calibri"/>
                <a:sym typeface="Calibri"/>
              </a:rPr>
              <a:t>Requirements Analyst</a:t>
            </a:r>
          </a:p>
          <a:p>
            <a:pPr marL="0" marR="0" lvl="0" indent="0" algn="l" rtl="0">
              <a:spcBef>
                <a:spcPts val="0"/>
              </a:spcBef>
              <a:buSzPct val="25000"/>
              <a:buNone/>
            </a:pPr>
            <a:r>
              <a:rPr lang="en-GB" sz="1200" b="0" i="0" u="none" strike="noStrike" cap="none">
                <a:latin typeface="Calibri"/>
                <a:ea typeface="Calibri"/>
                <a:cs typeface="Calibri"/>
                <a:sym typeface="Calibri"/>
              </a:rPr>
              <a:t>earlier correction of missing or erroneous requirements  fewer infeasible and untestable requirements  customer validation of requirements</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Project Manager</a:t>
            </a:r>
          </a:p>
          <a:p>
            <a:pPr marL="0" marR="0" lvl="0" indent="0" algn="l" rtl="0">
              <a:spcBef>
                <a:spcPts val="0"/>
              </a:spcBef>
              <a:buSzPct val="25000"/>
              <a:buNone/>
            </a:pPr>
            <a:r>
              <a:rPr lang="en-GB" sz="1200" b="0" i="0" u="none" strike="noStrike" cap="none">
                <a:latin typeface="Calibri"/>
                <a:ea typeface="Calibri"/>
                <a:cs typeface="Calibri"/>
                <a:sym typeface="Calibri"/>
              </a:rPr>
              <a:t>increased chance of shipping on schedule  earlier awareness of risks and quality issues  reduced risk from staff turnover through cross training</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Development Manager</a:t>
            </a:r>
          </a:p>
          <a:p>
            <a:pPr marL="0" marR="0" lvl="0" indent="0" algn="l" rtl="0">
              <a:spcBef>
                <a:spcPts val="0"/>
              </a:spcBef>
              <a:buSzPct val="25000"/>
              <a:buNone/>
            </a:pPr>
            <a:r>
              <a:rPr lang="en-GB" sz="1200" b="0" i="0" u="none" strike="noStrike" cap="none">
                <a:latin typeface="Calibri"/>
                <a:ea typeface="Calibri"/>
                <a:cs typeface="Calibri"/>
                <a:sym typeface="Calibri"/>
              </a:rPr>
              <a:t>shortened product development cycle time  reduced field service and customer support costs  reduced lifetime maintenance costs  improved teamwork and collaboration</a:t>
            </a:r>
          </a:p>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SzPct val="25000"/>
              <a:buNone/>
            </a:pPr>
            <a:r>
              <a:rPr lang="en-GB" sz="1200" b="1" i="0" u="none" strike="noStrike" cap="none">
                <a:latin typeface="Calibri"/>
                <a:ea typeface="Calibri"/>
                <a:cs typeface="Calibri"/>
                <a:sym typeface="Calibri"/>
              </a:rPr>
              <a:t>QA Manager</a:t>
            </a:r>
          </a:p>
          <a:p>
            <a:pPr marL="0" marR="0" lvl="0" indent="0" algn="l" rtl="0">
              <a:spcBef>
                <a:spcPts val="0"/>
              </a:spcBef>
              <a:buSzPct val="25000"/>
              <a:buNone/>
            </a:pPr>
            <a:r>
              <a:rPr lang="en-GB" sz="1200" b="0" i="0" u="none" strike="noStrike" cap="none">
                <a:latin typeface="Calibri"/>
                <a:ea typeface="Calibri"/>
                <a:cs typeface="Calibri"/>
                <a:sym typeface="Calibri"/>
              </a:rPr>
              <a:t>can judge the testability of product features  shortened system-testing cycles, less retesting  can use review data when making release decisions  quality engineers who understand the product  ability to anticipate QA effort needed</a:t>
            </a: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0" name="Shape 42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8" name="Shape 4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6" name="Shape 4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4" name="Shape 44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a:latin typeface="Calibri"/>
              <a:ea typeface="Calibri"/>
              <a:cs typeface="Calibri"/>
              <a:sym typeface="Calibri"/>
            </a:endParaRPr>
          </a:p>
          <a:p>
            <a:pPr marL="0" marR="0" lvl="0" indent="0" algn="l" rtl="0">
              <a:spcBef>
                <a:spcPts val="0"/>
              </a:spcBef>
              <a:buNone/>
            </a:pPr>
            <a:endParaRPr sz="1200" b="0" i="0" u="none" strike="noStrike" cap="none">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https://en.wikipedia.org/wiki/Dependability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sz="1050" b="1">
                <a:solidFill>
                  <a:srgbClr val="222222"/>
                </a:solidFill>
                <a:highlight>
                  <a:srgbClr val="FFFFFF"/>
                </a:highlight>
              </a:rPr>
              <a:t>Efficiency</a:t>
            </a:r>
            <a:r>
              <a:rPr lang="en-GB" sz="1050">
                <a:solidFill>
                  <a:srgbClr val="222222"/>
                </a:solidFill>
                <a:highlight>
                  <a:srgbClr val="FFFFFF"/>
                </a:highlight>
              </a:rPr>
              <a:t> is the (often measurable) ability to avoid wasting materials, energy, efforts, money, and time in doing something or in producing a desired result.</a:t>
            </a:r>
          </a:p>
          <a:p>
            <a:pPr lvl="0">
              <a:spcBef>
                <a:spcPts val="0"/>
              </a:spcBef>
              <a:buNone/>
            </a:pPr>
            <a:endParaRPr/>
          </a:p>
          <a:p>
            <a:pPr lvl="0">
              <a:spcBef>
                <a:spcPts val="0"/>
              </a:spcBef>
              <a:buNone/>
            </a:pPr>
            <a:r>
              <a:rPr lang="en-GB"/>
              <a:t>https://en.wikipedia.org/wiki/Efficiency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sz="1050">
                <a:solidFill>
                  <a:srgbClr val="222222"/>
                </a:solidFill>
                <a:highlight>
                  <a:srgbClr val="FFFFFF"/>
                </a:highlight>
              </a:rPr>
              <a:t>In </a:t>
            </a:r>
            <a:r>
              <a:rPr lang="en-GB" sz="1050">
                <a:solidFill>
                  <a:srgbClr val="0B0080"/>
                </a:solidFill>
                <a:highlight>
                  <a:srgbClr val="FFFFFF"/>
                </a:highlight>
                <a:hlinkClick r:id="rId3"/>
              </a:rPr>
              <a:t>software engineering</a:t>
            </a:r>
            <a:r>
              <a:rPr lang="en-GB" sz="1050">
                <a:solidFill>
                  <a:srgbClr val="222222"/>
                </a:solidFill>
                <a:highlight>
                  <a:srgbClr val="FFFFFF"/>
                </a:highlight>
              </a:rPr>
              <a:t>, </a:t>
            </a:r>
            <a:r>
              <a:rPr lang="en-GB" sz="1050" b="1">
                <a:solidFill>
                  <a:srgbClr val="222222"/>
                </a:solidFill>
                <a:highlight>
                  <a:srgbClr val="FFFFFF"/>
                </a:highlight>
              </a:rPr>
              <a:t>usability</a:t>
            </a:r>
            <a:r>
              <a:rPr lang="en-GB" sz="1050">
                <a:solidFill>
                  <a:srgbClr val="222222"/>
                </a:solidFill>
                <a:highlight>
                  <a:srgbClr val="FFFFFF"/>
                </a:highlight>
              </a:rPr>
              <a:t> is the degree to which a software can be used by specified consumers to achieve quantified objectives with effectiveness, efficiency, and satisfaction in a quantified context of use.</a:t>
            </a:r>
          </a:p>
          <a:p>
            <a:pPr lvl="0">
              <a:spcBef>
                <a:spcPts val="0"/>
              </a:spcBef>
              <a:buNone/>
            </a:pPr>
            <a:endParaRPr/>
          </a:p>
          <a:p>
            <a:pPr lvl="0">
              <a:spcBef>
                <a:spcPts val="0"/>
              </a:spcBef>
              <a:buNone/>
            </a:pPr>
            <a:r>
              <a:rPr lang="en-GB"/>
              <a:t>https://en.wikipedia.org/wiki/Usability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8"/>
        <p:cNvGrpSpPr/>
        <p:nvPr/>
      </p:nvGrpSpPr>
      <p:grpSpPr>
        <a:xfrm>
          <a:off x="0" y="0"/>
          <a:ext cx="0" cy="0"/>
          <a:chOff x="0" y="0"/>
          <a:chExt cx="0" cy="0"/>
        </a:xfrm>
      </p:grpSpPr>
      <p:grpSp>
        <p:nvGrpSpPr>
          <p:cNvPr id="59" name="Shape 59"/>
          <p:cNvGrpSpPr/>
          <p:nvPr/>
        </p:nvGrpSpPr>
        <p:grpSpPr>
          <a:xfrm>
            <a:off x="7809139" y="-3"/>
            <a:ext cx="947060" cy="647321"/>
            <a:chOff x="0" y="-1"/>
            <a:chExt cx="1262746" cy="863092"/>
          </a:xfrm>
        </p:grpSpPr>
        <p:sp>
          <p:nvSpPr>
            <p:cNvPr id="60" name="Shape 60"/>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61" name="Shape 61"/>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62" name="Shape 62"/>
          <p:cNvSpPr txBox="1">
            <a:spLocks noGrp="1"/>
          </p:cNvSpPr>
          <p:nvPr>
            <p:ph type="title"/>
          </p:nvPr>
        </p:nvSpPr>
        <p:spPr>
          <a:xfrm>
            <a:off x="407193" y="3582172"/>
            <a:ext cx="6315074" cy="457983"/>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rgbClr val="000000"/>
              </a:buClr>
              <a:buFont typeface="Lato"/>
              <a:buNone/>
              <a:defRPr sz="2400" b="1" i="0" u="none" strike="noStrike" cap="none">
                <a:solidFill>
                  <a:srgbClr val="000000"/>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63" name="Shape 63"/>
          <p:cNvSpPr txBox="1">
            <a:spLocks noGrp="1"/>
          </p:cNvSpPr>
          <p:nvPr>
            <p:ph type="body" idx="1"/>
          </p:nvPr>
        </p:nvSpPr>
        <p:spPr>
          <a:xfrm>
            <a:off x="407190" y="4040154"/>
            <a:ext cx="5893595" cy="206495"/>
          </a:xfrm>
          <a:prstGeom prst="rect">
            <a:avLst/>
          </a:prstGeom>
          <a:noFill/>
          <a:ln>
            <a:noFill/>
          </a:ln>
        </p:spPr>
        <p:txBody>
          <a:bodyPr lIns="68575" tIns="68575" rIns="68575" bIns="68575" anchor="t" anchorCtr="0"/>
          <a:lstStyle>
            <a:lvl1pPr marL="0" marR="0" lvl="0" indent="0" algn="l" rtl="0">
              <a:lnSpc>
                <a:spcPct val="90000"/>
              </a:lnSpc>
              <a:spcBef>
                <a:spcPts val="800"/>
              </a:spcBef>
              <a:spcAft>
                <a:spcPts val="0"/>
              </a:spcAft>
              <a:buClr>
                <a:srgbClr val="000000"/>
              </a:buClr>
              <a:buFont typeface="Arial"/>
              <a:buNone/>
              <a:defRPr sz="1400" b="0" i="0" u="none" strike="noStrike" cap="none">
                <a:solidFill>
                  <a:srgbClr val="000000"/>
                </a:solidFill>
                <a:latin typeface="Lato"/>
                <a:ea typeface="Lato"/>
                <a:cs typeface="Lato"/>
                <a:sym typeface="Lato"/>
              </a:defRPr>
            </a:lvl1pPr>
            <a:lvl2pPr marL="0" marR="0" lvl="1" indent="0" algn="l" rtl="0">
              <a:lnSpc>
                <a:spcPct val="90000"/>
              </a:lnSpc>
              <a:spcBef>
                <a:spcPts val="800"/>
              </a:spcBef>
              <a:spcAft>
                <a:spcPts val="0"/>
              </a:spcAft>
              <a:buClr>
                <a:srgbClr val="000000"/>
              </a:buClr>
              <a:buFont typeface="Arial"/>
              <a:buNone/>
              <a:defRPr sz="1400" b="0" i="0" u="none" strike="noStrike" cap="none">
                <a:solidFill>
                  <a:srgbClr val="000000"/>
                </a:solidFill>
                <a:latin typeface="Lato"/>
                <a:ea typeface="Lato"/>
                <a:cs typeface="Lato"/>
                <a:sym typeface="Lato"/>
              </a:defRPr>
            </a:lvl2pPr>
            <a:lvl3pPr marL="0" marR="0" lvl="2" indent="0" algn="l" rtl="0">
              <a:lnSpc>
                <a:spcPct val="90000"/>
              </a:lnSpc>
              <a:spcBef>
                <a:spcPts val="800"/>
              </a:spcBef>
              <a:spcAft>
                <a:spcPts val="0"/>
              </a:spcAft>
              <a:buClr>
                <a:srgbClr val="000000"/>
              </a:buClr>
              <a:buFont typeface="Arial"/>
              <a:buNone/>
              <a:defRPr sz="1400" b="0" i="0" u="none" strike="noStrike" cap="none">
                <a:solidFill>
                  <a:srgbClr val="000000"/>
                </a:solidFill>
                <a:latin typeface="Lato"/>
                <a:ea typeface="Lato"/>
                <a:cs typeface="Lato"/>
                <a:sym typeface="Lato"/>
              </a:defRPr>
            </a:lvl3pPr>
            <a:lvl4pPr marL="0" marR="0" lvl="3" indent="0" algn="l" rtl="0">
              <a:lnSpc>
                <a:spcPct val="90000"/>
              </a:lnSpc>
              <a:spcBef>
                <a:spcPts val="800"/>
              </a:spcBef>
              <a:spcAft>
                <a:spcPts val="0"/>
              </a:spcAft>
              <a:buClr>
                <a:srgbClr val="000000"/>
              </a:buClr>
              <a:buFont typeface="Arial"/>
              <a:buNone/>
              <a:defRPr sz="1400" b="0" i="0" u="none" strike="noStrike" cap="none">
                <a:solidFill>
                  <a:srgbClr val="000000"/>
                </a:solidFill>
                <a:latin typeface="Lato"/>
                <a:ea typeface="Lato"/>
                <a:cs typeface="Lato"/>
                <a:sym typeface="Lato"/>
              </a:defRPr>
            </a:lvl4pPr>
            <a:lvl5pPr marL="0" marR="0" lvl="4" indent="0" algn="l" rtl="0">
              <a:lnSpc>
                <a:spcPct val="90000"/>
              </a:lnSpc>
              <a:spcBef>
                <a:spcPts val="800"/>
              </a:spcBef>
              <a:spcAft>
                <a:spcPts val="0"/>
              </a:spcAft>
              <a:buClr>
                <a:srgbClr val="000000"/>
              </a:buClr>
              <a:buFont typeface="Arial"/>
              <a:buNone/>
              <a:defRPr sz="14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64" name="Shape 64"/>
          <p:cNvSpPr txBox="1">
            <a:spLocks noGrp="1"/>
          </p:cNvSpPr>
          <p:nvPr>
            <p:ph type="sldNum" idx="12"/>
          </p:nvPr>
        </p:nvSpPr>
        <p:spPr>
          <a:xfrm>
            <a:off x="6347959" y="4666298"/>
            <a:ext cx="205240"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07193" y="243261"/>
            <a:ext cx="2855118"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67" name="Shape 67"/>
          <p:cNvSpPr txBox="1">
            <a:spLocks noGrp="1"/>
          </p:cNvSpPr>
          <p:nvPr>
            <p:ph type="body" idx="1"/>
          </p:nvPr>
        </p:nvSpPr>
        <p:spPr>
          <a:xfrm>
            <a:off x="407193" y="1150143"/>
            <a:ext cx="8349004" cy="3423897"/>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68" name="Shape 68"/>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lvl="0" indent="0" rtl="0">
              <a:spcBef>
                <a:spcPts val="0"/>
              </a:spcBef>
              <a:buClr>
                <a:srgbClr val="000000"/>
              </a:buClr>
              <a:buSzPct val="25000"/>
              <a:buFont typeface="Lato"/>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69"/>
        <p:cNvGrpSpPr/>
        <p:nvPr/>
      </p:nvGrpSpPr>
      <p:grpSpPr>
        <a:xfrm>
          <a:off x="0" y="0"/>
          <a:ext cx="0" cy="0"/>
          <a:chOff x="0" y="0"/>
          <a:chExt cx="0" cy="0"/>
        </a:xfrm>
      </p:grpSpPr>
      <p:grpSp>
        <p:nvGrpSpPr>
          <p:cNvPr id="70" name="Shape 70"/>
          <p:cNvGrpSpPr/>
          <p:nvPr/>
        </p:nvGrpSpPr>
        <p:grpSpPr>
          <a:xfrm>
            <a:off x="7809139" y="-3"/>
            <a:ext cx="947060" cy="647321"/>
            <a:chOff x="0" y="-1"/>
            <a:chExt cx="1262746" cy="863092"/>
          </a:xfrm>
        </p:grpSpPr>
        <p:sp>
          <p:nvSpPr>
            <p:cNvPr id="71" name="Shape 71"/>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72" name="Shape 72"/>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73" name="Shape 73"/>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74"/>
        <p:cNvGrpSpPr/>
        <p:nvPr/>
      </p:nvGrpSpPr>
      <p:grpSpPr>
        <a:xfrm>
          <a:off x="0" y="0"/>
          <a:ext cx="0" cy="0"/>
          <a:chOff x="0" y="0"/>
          <a:chExt cx="0" cy="0"/>
        </a:xfrm>
      </p:grpSpPr>
      <p:grpSp>
        <p:nvGrpSpPr>
          <p:cNvPr id="75" name="Shape 75"/>
          <p:cNvGrpSpPr/>
          <p:nvPr/>
        </p:nvGrpSpPr>
        <p:grpSpPr>
          <a:xfrm>
            <a:off x="7809139" y="-3"/>
            <a:ext cx="947060" cy="647321"/>
            <a:chOff x="0" y="-1"/>
            <a:chExt cx="1262746" cy="863092"/>
          </a:xfrm>
        </p:grpSpPr>
        <p:sp>
          <p:nvSpPr>
            <p:cNvPr id="76" name="Shape 76"/>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77" name="Shape 77"/>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78" name="Shape 78"/>
          <p:cNvSpPr txBox="1">
            <a:spLocks noGrp="1"/>
          </p:cNvSpPr>
          <p:nvPr>
            <p:ph type="title"/>
          </p:nvPr>
        </p:nvSpPr>
        <p:spPr>
          <a:xfrm>
            <a:off x="0" y="653652"/>
            <a:ext cx="4129087" cy="2139554"/>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33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79" name="Shape 79"/>
          <p:cNvSpPr txBox="1">
            <a:spLocks noGrp="1"/>
          </p:cNvSpPr>
          <p:nvPr>
            <p:ph type="body" idx="1"/>
          </p:nvPr>
        </p:nvSpPr>
        <p:spPr>
          <a:xfrm>
            <a:off x="0" y="2793206"/>
            <a:ext cx="4129087" cy="1125140"/>
          </a:xfrm>
          <a:prstGeom prst="rect">
            <a:avLst/>
          </a:prstGeom>
          <a:noFill/>
          <a:ln>
            <a:noFill/>
          </a:ln>
        </p:spPr>
        <p:txBody>
          <a:bodyPr lIns="68575" tIns="68575" rIns="68575" bIns="68575" anchor="t" anchorCtr="0"/>
          <a:lstStyle>
            <a:lvl1pPr marL="0" marR="0" lvl="0"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Lato"/>
                <a:ea typeface="Lato"/>
                <a:cs typeface="Lato"/>
                <a:sym typeface="Lato"/>
              </a:defRPr>
            </a:lvl1pPr>
            <a:lvl2pPr marL="0" marR="0" lvl="1"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Lato"/>
                <a:ea typeface="Lato"/>
                <a:cs typeface="Lato"/>
                <a:sym typeface="Lato"/>
              </a:defRPr>
            </a:lvl2pPr>
            <a:lvl3pPr marL="0" marR="0" lvl="2"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Lato"/>
                <a:ea typeface="Lato"/>
                <a:cs typeface="Lato"/>
                <a:sym typeface="Lato"/>
              </a:defRPr>
            </a:lvl3pPr>
            <a:lvl4pPr marL="0" marR="0" lvl="3"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Lato"/>
                <a:ea typeface="Lato"/>
                <a:cs typeface="Lato"/>
                <a:sym typeface="Lato"/>
              </a:defRPr>
            </a:lvl4pPr>
            <a:lvl5pPr marL="0" marR="0" lvl="4" indent="0" algn="l" rtl="0">
              <a:lnSpc>
                <a:spcPct val="90000"/>
              </a:lnSpc>
              <a:spcBef>
                <a:spcPts val="800"/>
              </a:spcBef>
              <a:spcAft>
                <a:spcPts val="0"/>
              </a:spcAft>
              <a:buClr>
                <a:srgbClr val="888888"/>
              </a:buClr>
              <a:buFont typeface="Arial"/>
              <a:buNone/>
              <a:defRPr sz="1800" b="0" i="0" u="none" strike="noStrike" cap="none">
                <a:solidFill>
                  <a:srgbClr val="888888"/>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80" name="Shape 80"/>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p:spTree>
      <p:nvGrpSpPr>
        <p:cNvPr id="1" name="Shape 81"/>
        <p:cNvGrpSpPr/>
        <p:nvPr/>
      </p:nvGrpSpPr>
      <p:grpSpPr>
        <a:xfrm>
          <a:off x="0" y="0"/>
          <a:ext cx="0" cy="0"/>
          <a:chOff x="0" y="0"/>
          <a:chExt cx="0" cy="0"/>
        </a:xfrm>
      </p:grpSpPr>
      <p:grpSp>
        <p:nvGrpSpPr>
          <p:cNvPr id="82" name="Shape 82"/>
          <p:cNvGrpSpPr/>
          <p:nvPr/>
        </p:nvGrpSpPr>
        <p:grpSpPr>
          <a:xfrm>
            <a:off x="7809139" y="-3"/>
            <a:ext cx="947060" cy="647321"/>
            <a:chOff x="0" y="-1"/>
            <a:chExt cx="1262746" cy="863092"/>
          </a:xfrm>
        </p:grpSpPr>
        <p:sp>
          <p:nvSpPr>
            <p:cNvPr id="83" name="Shape 83"/>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84" name="Shape 84"/>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85" name="Shape 85"/>
          <p:cNvSpPr txBox="1">
            <a:spLocks noGrp="1"/>
          </p:cNvSpPr>
          <p:nvPr>
            <p:ph type="title"/>
          </p:nvPr>
        </p:nvSpPr>
        <p:spPr>
          <a:xfrm>
            <a:off x="407193" y="243261"/>
            <a:ext cx="3940287"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86" name="Shape 86"/>
          <p:cNvSpPr txBox="1">
            <a:spLocks noGrp="1"/>
          </p:cNvSpPr>
          <p:nvPr>
            <p:ph type="body" idx="1"/>
          </p:nvPr>
        </p:nvSpPr>
        <p:spPr>
          <a:xfrm>
            <a:off x="407193" y="1140618"/>
            <a:ext cx="3940287" cy="3317082"/>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87" name="Shape 87"/>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parison">
    <p:spTree>
      <p:nvGrpSpPr>
        <p:cNvPr id="1" name="Shape 88"/>
        <p:cNvGrpSpPr/>
        <p:nvPr/>
      </p:nvGrpSpPr>
      <p:grpSpPr>
        <a:xfrm>
          <a:off x="0" y="0"/>
          <a:ext cx="0" cy="0"/>
          <a:chOff x="0" y="0"/>
          <a:chExt cx="0" cy="0"/>
        </a:xfrm>
      </p:grpSpPr>
      <p:grpSp>
        <p:nvGrpSpPr>
          <p:cNvPr id="89" name="Shape 89"/>
          <p:cNvGrpSpPr/>
          <p:nvPr/>
        </p:nvGrpSpPr>
        <p:grpSpPr>
          <a:xfrm>
            <a:off x="7809139" y="-3"/>
            <a:ext cx="947060" cy="647321"/>
            <a:chOff x="0" y="-1"/>
            <a:chExt cx="1262746" cy="863092"/>
          </a:xfrm>
        </p:grpSpPr>
        <p:sp>
          <p:nvSpPr>
            <p:cNvPr id="90" name="Shape 90"/>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91" name="Shape 91"/>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92" name="Shape 92"/>
          <p:cNvSpPr txBox="1">
            <a:spLocks noGrp="1"/>
          </p:cNvSpPr>
          <p:nvPr>
            <p:ph type="body" idx="1"/>
          </p:nvPr>
        </p:nvSpPr>
        <p:spPr>
          <a:xfrm>
            <a:off x="407193" y="1140618"/>
            <a:ext cx="3940289" cy="359570"/>
          </a:xfrm>
          <a:prstGeom prst="rect">
            <a:avLst/>
          </a:prstGeom>
          <a:noFill/>
          <a:ln>
            <a:noFill/>
          </a:ln>
        </p:spPr>
        <p:txBody>
          <a:bodyPr lIns="68575" tIns="68575" rIns="68575" bIns="68575" anchor="b" anchorCtr="0"/>
          <a:lstStyle>
            <a:lvl1pPr marL="0" marR="0" lvl="0" indent="0" algn="l" rtl="0">
              <a:lnSpc>
                <a:spcPct val="90000"/>
              </a:lnSpc>
              <a:spcBef>
                <a:spcPts val="800"/>
              </a:spcBef>
              <a:spcAft>
                <a:spcPts val="0"/>
              </a:spcAft>
              <a:buClr>
                <a:srgbClr val="000000"/>
              </a:buClr>
              <a:buFont typeface="Arial"/>
              <a:buNone/>
              <a:defRPr sz="1800" b="1" i="0" u="none" strike="noStrike" cap="none">
                <a:solidFill>
                  <a:srgbClr val="000000"/>
                </a:solidFill>
                <a:latin typeface="Lato"/>
                <a:ea typeface="Lato"/>
                <a:cs typeface="Lato"/>
                <a:sym typeface="Lato"/>
              </a:defRPr>
            </a:lvl1pPr>
            <a:lvl2pPr marL="0" marR="0" lvl="1" indent="0" algn="l" rtl="0">
              <a:lnSpc>
                <a:spcPct val="90000"/>
              </a:lnSpc>
              <a:spcBef>
                <a:spcPts val="800"/>
              </a:spcBef>
              <a:spcAft>
                <a:spcPts val="0"/>
              </a:spcAft>
              <a:buClr>
                <a:srgbClr val="000000"/>
              </a:buClr>
              <a:buFont typeface="Arial"/>
              <a:buNone/>
              <a:defRPr sz="1800" b="1" i="0" u="none" strike="noStrike" cap="none">
                <a:solidFill>
                  <a:srgbClr val="000000"/>
                </a:solidFill>
                <a:latin typeface="Lato"/>
                <a:ea typeface="Lato"/>
                <a:cs typeface="Lato"/>
                <a:sym typeface="Lato"/>
              </a:defRPr>
            </a:lvl2pPr>
            <a:lvl3pPr marL="0" marR="0" lvl="2" indent="0" algn="l" rtl="0">
              <a:lnSpc>
                <a:spcPct val="90000"/>
              </a:lnSpc>
              <a:spcBef>
                <a:spcPts val="800"/>
              </a:spcBef>
              <a:spcAft>
                <a:spcPts val="0"/>
              </a:spcAft>
              <a:buClr>
                <a:srgbClr val="000000"/>
              </a:buClr>
              <a:buFont typeface="Arial"/>
              <a:buNone/>
              <a:defRPr sz="1800" b="1" i="0" u="none" strike="noStrike" cap="none">
                <a:solidFill>
                  <a:srgbClr val="000000"/>
                </a:solidFill>
                <a:latin typeface="Lato"/>
                <a:ea typeface="Lato"/>
                <a:cs typeface="Lato"/>
                <a:sym typeface="Lato"/>
              </a:defRPr>
            </a:lvl3pPr>
            <a:lvl4pPr marL="0" marR="0" lvl="3" indent="0" algn="l" rtl="0">
              <a:lnSpc>
                <a:spcPct val="90000"/>
              </a:lnSpc>
              <a:spcBef>
                <a:spcPts val="800"/>
              </a:spcBef>
              <a:spcAft>
                <a:spcPts val="0"/>
              </a:spcAft>
              <a:buClr>
                <a:srgbClr val="000000"/>
              </a:buClr>
              <a:buFont typeface="Arial"/>
              <a:buNone/>
              <a:defRPr sz="1800" b="1" i="0" u="none" strike="noStrike" cap="none">
                <a:solidFill>
                  <a:srgbClr val="000000"/>
                </a:solidFill>
                <a:latin typeface="Lato"/>
                <a:ea typeface="Lato"/>
                <a:cs typeface="Lato"/>
                <a:sym typeface="Lato"/>
              </a:defRPr>
            </a:lvl4pPr>
            <a:lvl5pPr marL="0" marR="0" lvl="4" indent="0" algn="l" rtl="0">
              <a:lnSpc>
                <a:spcPct val="90000"/>
              </a:lnSpc>
              <a:spcBef>
                <a:spcPts val="800"/>
              </a:spcBef>
              <a:spcAft>
                <a:spcPts val="0"/>
              </a:spcAft>
              <a:buClr>
                <a:srgbClr val="000000"/>
              </a:buClr>
              <a:buFont typeface="Arial"/>
              <a:buNone/>
              <a:defRPr sz="1800" b="1"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93" name="Shape 93"/>
          <p:cNvSpPr txBox="1">
            <a:spLocks noGrp="1"/>
          </p:cNvSpPr>
          <p:nvPr>
            <p:ph type="body" idx="2"/>
          </p:nvPr>
        </p:nvSpPr>
        <p:spPr>
          <a:xfrm>
            <a:off x="4629148" y="1140618"/>
            <a:ext cx="4127047" cy="359570"/>
          </a:xfrm>
          <a:prstGeom prst="rect">
            <a:avLst/>
          </a:prstGeom>
          <a:noFill/>
          <a:ln>
            <a:noFill/>
          </a:ln>
        </p:spPr>
        <p:txBody>
          <a:bodyPr lIns="68575" tIns="68575" rIns="68575" bIns="68575" anchor="b"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94" name="Shape 94"/>
          <p:cNvSpPr txBox="1">
            <a:spLocks noGrp="1"/>
          </p:cNvSpPr>
          <p:nvPr>
            <p:ph type="title"/>
          </p:nvPr>
        </p:nvSpPr>
        <p:spPr>
          <a:xfrm>
            <a:off x="407192" y="243261"/>
            <a:ext cx="3940289"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95" name="Shape 95"/>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Shape 96"/>
        <p:cNvGrpSpPr/>
        <p:nvPr/>
      </p:nvGrpSpPr>
      <p:grpSpPr>
        <a:xfrm>
          <a:off x="0" y="0"/>
          <a:ext cx="0" cy="0"/>
          <a:chOff x="0" y="0"/>
          <a:chExt cx="0" cy="0"/>
        </a:xfrm>
      </p:grpSpPr>
      <p:grpSp>
        <p:nvGrpSpPr>
          <p:cNvPr id="97" name="Shape 97"/>
          <p:cNvGrpSpPr/>
          <p:nvPr/>
        </p:nvGrpSpPr>
        <p:grpSpPr>
          <a:xfrm>
            <a:off x="7809139" y="-3"/>
            <a:ext cx="947060" cy="647321"/>
            <a:chOff x="0" y="-1"/>
            <a:chExt cx="1262746" cy="863092"/>
          </a:xfrm>
        </p:grpSpPr>
        <p:sp>
          <p:nvSpPr>
            <p:cNvPr id="98" name="Shape 98"/>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99" name="Shape 99"/>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100" name="Shape 100"/>
          <p:cNvSpPr txBox="1">
            <a:spLocks noGrp="1"/>
          </p:cNvSpPr>
          <p:nvPr>
            <p:ph type="title"/>
          </p:nvPr>
        </p:nvSpPr>
        <p:spPr>
          <a:xfrm>
            <a:off x="407193" y="243261"/>
            <a:ext cx="3693318"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101" name="Shape 101"/>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102"/>
        <p:cNvGrpSpPr/>
        <p:nvPr/>
      </p:nvGrpSpPr>
      <p:grpSpPr>
        <a:xfrm>
          <a:off x="0" y="0"/>
          <a:ext cx="0" cy="0"/>
          <a:chOff x="0" y="0"/>
          <a:chExt cx="0" cy="0"/>
        </a:xfrm>
      </p:grpSpPr>
      <p:grpSp>
        <p:nvGrpSpPr>
          <p:cNvPr id="103" name="Shape 103"/>
          <p:cNvGrpSpPr/>
          <p:nvPr/>
        </p:nvGrpSpPr>
        <p:grpSpPr>
          <a:xfrm>
            <a:off x="7809139" y="-3"/>
            <a:ext cx="947060" cy="647321"/>
            <a:chOff x="0" y="-1"/>
            <a:chExt cx="1262746" cy="863092"/>
          </a:xfrm>
        </p:grpSpPr>
        <p:sp>
          <p:nvSpPr>
            <p:cNvPr id="104" name="Shape 104"/>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105" name="Shape 105"/>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106" name="Shape 106"/>
          <p:cNvSpPr txBox="1">
            <a:spLocks noGrp="1"/>
          </p:cNvSpPr>
          <p:nvPr>
            <p:ph type="title"/>
          </p:nvPr>
        </p:nvSpPr>
        <p:spPr>
          <a:xfrm>
            <a:off x="407192" y="738187"/>
            <a:ext cx="2949180" cy="402431"/>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18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107" name="Shape 107"/>
          <p:cNvSpPr txBox="1">
            <a:spLocks noGrp="1"/>
          </p:cNvSpPr>
          <p:nvPr>
            <p:ph type="body" idx="1"/>
          </p:nvPr>
        </p:nvSpPr>
        <p:spPr>
          <a:xfrm>
            <a:off x="3573065" y="1140618"/>
            <a:ext cx="5183131" cy="3316991"/>
          </a:xfrm>
          <a:prstGeom prst="rect">
            <a:avLst/>
          </a:prstGeom>
          <a:noFill/>
          <a:ln>
            <a:noFill/>
          </a:ln>
        </p:spPr>
        <p:txBody>
          <a:bodyPr lIns="68575" tIns="68575" rIns="68575" bIns="68575" anchor="t" anchorCtr="0"/>
          <a:lstStyle>
            <a:lvl1pPr marL="177800" marR="0" lvl="0" indent="-25400" algn="l" rtl="0">
              <a:lnSpc>
                <a:spcPct val="150000"/>
              </a:lnSpc>
              <a:spcBef>
                <a:spcPts val="800"/>
              </a:spcBef>
              <a:spcAft>
                <a:spcPts val="0"/>
              </a:spcAft>
              <a:buClr>
                <a:srgbClr val="000000"/>
              </a:buClr>
              <a:buSzPct val="100000"/>
              <a:buFont typeface="Arial"/>
              <a:buChar char="•"/>
              <a:defRPr sz="2400" b="0" i="0" u="none" strike="noStrike" cap="none">
                <a:solidFill>
                  <a:srgbClr val="000000"/>
                </a:solidFill>
                <a:latin typeface="Lato"/>
                <a:ea typeface="Lato"/>
                <a:cs typeface="Lato"/>
                <a:sym typeface="Lato"/>
              </a:defRPr>
            </a:lvl1pPr>
            <a:lvl2pPr marL="533400" marR="0" lvl="1" indent="-38100" algn="l" rtl="0">
              <a:lnSpc>
                <a:spcPct val="150000"/>
              </a:lnSpc>
              <a:spcBef>
                <a:spcPts val="800"/>
              </a:spcBef>
              <a:spcAft>
                <a:spcPts val="0"/>
              </a:spcAft>
              <a:buClr>
                <a:srgbClr val="000000"/>
              </a:buClr>
              <a:buSzPct val="100000"/>
              <a:buFont typeface="Arial"/>
              <a:buChar char="•"/>
              <a:defRPr sz="2400" b="0" i="0" u="none" strike="noStrike" cap="none">
                <a:solidFill>
                  <a:srgbClr val="000000"/>
                </a:solidFill>
                <a:latin typeface="Lato"/>
                <a:ea typeface="Lato"/>
                <a:cs typeface="Lato"/>
                <a:sym typeface="Lato"/>
              </a:defRPr>
            </a:lvl2pPr>
            <a:lvl3pPr marL="914400" marR="0" lvl="2" indent="-76200" algn="l" rtl="0">
              <a:lnSpc>
                <a:spcPct val="150000"/>
              </a:lnSpc>
              <a:spcBef>
                <a:spcPts val="800"/>
              </a:spcBef>
              <a:spcAft>
                <a:spcPts val="0"/>
              </a:spcAft>
              <a:buClr>
                <a:srgbClr val="000000"/>
              </a:buClr>
              <a:buSzPct val="100000"/>
              <a:buFont typeface="Arial"/>
              <a:buChar char="•"/>
              <a:defRPr sz="2400" b="0" i="0" u="none" strike="noStrike" cap="none">
                <a:solidFill>
                  <a:srgbClr val="000000"/>
                </a:solidFill>
                <a:latin typeface="Lato"/>
                <a:ea typeface="Lato"/>
                <a:cs typeface="Lato"/>
                <a:sym typeface="Lato"/>
              </a:defRPr>
            </a:lvl3pPr>
            <a:lvl4pPr marL="1308100" marR="0" lvl="3" indent="-127000" algn="l" rtl="0">
              <a:lnSpc>
                <a:spcPct val="150000"/>
              </a:lnSpc>
              <a:spcBef>
                <a:spcPts val="800"/>
              </a:spcBef>
              <a:spcAft>
                <a:spcPts val="0"/>
              </a:spcAft>
              <a:buClr>
                <a:srgbClr val="000000"/>
              </a:buClr>
              <a:buSzPct val="100000"/>
              <a:buFont typeface="Arial"/>
              <a:buChar char="•"/>
              <a:defRPr sz="2400" b="0" i="0" u="none" strike="noStrike" cap="none">
                <a:solidFill>
                  <a:srgbClr val="000000"/>
                </a:solidFill>
                <a:latin typeface="Lato"/>
                <a:ea typeface="Lato"/>
                <a:cs typeface="Lato"/>
                <a:sym typeface="Lato"/>
              </a:defRPr>
            </a:lvl4pPr>
            <a:lvl5pPr marL="1651000" marR="0" lvl="4" indent="-127000" algn="l" rtl="0">
              <a:lnSpc>
                <a:spcPct val="150000"/>
              </a:lnSpc>
              <a:spcBef>
                <a:spcPts val="800"/>
              </a:spcBef>
              <a:spcAft>
                <a:spcPts val="0"/>
              </a:spcAft>
              <a:buClr>
                <a:srgbClr val="000000"/>
              </a:buClr>
              <a:buSzPct val="100000"/>
              <a:buFont typeface="Arial"/>
              <a:buChar char="•"/>
              <a:defRPr sz="24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08" name="Shape 108"/>
          <p:cNvSpPr txBox="1">
            <a:spLocks noGrp="1"/>
          </p:cNvSpPr>
          <p:nvPr>
            <p:ph type="body" idx="2"/>
          </p:nvPr>
        </p:nvSpPr>
        <p:spPr>
          <a:xfrm>
            <a:off x="407192" y="1140618"/>
            <a:ext cx="2949180" cy="3316991"/>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09" name="Shape 109"/>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110"/>
        <p:cNvGrpSpPr/>
        <p:nvPr/>
      </p:nvGrpSpPr>
      <p:grpSpPr>
        <a:xfrm>
          <a:off x="0" y="0"/>
          <a:ext cx="0" cy="0"/>
          <a:chOff x="0" y="0"/>
          <a:chExt cx="0" cy="0"/>
        </a:xfrm>
      </p:grpSpPr>
      <p:grpSp>
        <p:nvGrpSpPr>
          <p:cNvPr id="111" name="Shape 111"/>
          <p:cNvGrpSpPr/>
          <p:nvPr/>
        </p:nvGrpSpPr>
        <p:grpSpPr>
          <a:xfrm>
            <a:off x="7809139" y="-3"/>
            <a:ext cx="947060" cy="647321"/>
            <a:chOff x="0" y="-1"/>
            <a:chExt cx="1262746" cy="863092"/>
          </a:xfrm>
        </p:grpSpPr>
        <p:sp>
          <p:nvSpPr>
            <p:cNvPr id="112" name="Shape 112"/>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113" name="Shape 113"/>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114" name="Shape 114"/>
          <p:cNvSpPr>
            <a:spLocks noGrp="1"/>
          </p:cNvSpPr>
          <p:nvPr>
            <p:ph type="pic" idx="2"/>
          </p:nvPr>
        </p:nvSpPr>
        <p:spPr>
          <a:xfrm>
            <a:off x="3579018" y="1140618"/>
            <a:ext cx="5177179" cy="3316991"/>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15" name="Shape 115"/>
          <p:cNvSpPr txBox="1">
            <a:spLocks noGrp="1"/>
          </p:cNvSpPr>
          <p:nvPr>
            <p:ph type="body" idx="1"/>
          </p:nvPr>
        </p:nvSpPr>
        <p:spPr>
          <a:xfrm>
            <a:off x="407194" y="1140618"/>
            <a:ext cx="2949177" cy="3261122"/>
          </a:xfrm>
          <a:prstGeom prst="rect">
            <a:avLst/>
          </a:prstGeom>
          <a:noFill/>
          <a:ln>
            <a:noFill/>
          </a:ln>
        </p:spPr>
        <p:txBody>
          <a:bodyPr lIns="68575" tIns="68575" rIns="68575" bIns="68575" anchor="t" anchorCtr="0"/>
          <a:lstStyle>
            <a:lvl1pPr marL="0" marR="0" lvl="0" indent="0" algn="l" rtl="0">
              <a:lnSpc>
                <a:spcPct val="150000"/>
              </a:lnSpc>
              <a:spcBef>
                <a:spcPts val="800"/>
              </a:spcBef>
              <a:spcAft>
                <a:spcPts val="0"/>
              </a:spcAft>
              <a:buClr>
                <a:srgbClr val="000000"/>
              </a:buClr>
              <a:buFont typeface="Arial"/>
              <a:buNone/>
              <a:defRPr sz="1200" b="0" i="0" u="none" strike="noStrike" cap="none">
                <a:solidFill>
                  <a:srgbClr val="000000"/>
                </a:solidFill>
                <a:latin typeface="Lato"/>
                <a:ea typeface="Lato"/>
                <a:cs typeface="Lato"/>
                <a:sym typeface="Lato"/>
              </a:defRPr>
            </a:lvl1pPr>
            <a:lvl2pPr marL="0" marR="0" lvl="1" indent="0" algn="l" rtl="0">
              <a:lnSpc>
                <a:spcPct val="150000"/>
              </a:lnSpc>
              <a:spcBef>
                <a:spcPts val="800"/>
              </a:spcBef>
              <a:spcAft>
                <a:spcPts val="0"/>
              </a:spcAft>
              <a:buClr>
                <a:srgbClr val="000000"/>
              </a:buClr>
              <a:buFont typeface="Arial"/>
              <a:buNone/>
              <a:defRPr sz="1200" b="0" i="0" u="none" strike="noStrike" cap="none">
                <a:solidFill>
                  <a:srgbClr val="000000"/>
                </a:solidFill>
                <a:latin typeface="Lato"/>
                <a:ea typeface="Lato"/>
                <a:cs typeface="Lato"/>
                <a:sym typeface="Lato"/>
              </a:defRPr>
            </a:lvl2pPr>
            <a:lvl3pPr marL="0" marR="0" lvl="2" indent="0" algn="l" rtl="0">
              <a:lnSpc>
                <a:spcPct val="150000"/>
              </a:lnSpc>
              <a:spcBef>
                <a:spcPts val="800"/>
              </a:spcBef>
              <a:spcAft>
                <a:spcPts val="0"/>
              </a:spcAft>
              <a:buClr>
                <a:srgbClr val="000000"/>
              </a:buClr>
              <a:buFont typeface="Arial"/>
              <a:buNone/>
              <a:defRPr sz="1200" b="0" i="0" u="none" strike="noStrike" cap="none">
                <a:solidFill>
                  <a:srgbClr val="000000"/>
                </a:solidFill>
                <a:latin typeface="Lato"/>
                <a:ea typeface="Lato"/>
                <a:cs typeface="Lato"/>
                <a:sym typeface="Lato"/>
              </a:defRPr>
            </a:lvl3pPr>
            <a:lvl4pPr marL="0" marR="0" lvl="3" indent="0" algn="l" rtl="0">
              <a:lnSpc>
                <a:spcPct val="150000"/>
              </a:lnSpc>
              <a:spcBef>
                <a:spcPts val="800"/>
              </a:spcBef>
              <a:spcAft>
                <a:spcPts val="0"/>
              </a:spcAft>
              <a:buClr>
                <a:srgbClr val="000000"/>
              </a:buClr>
              <a:buFont typeface="Arial"/>
              <a:buNone/>
              <a:defRPr sz="1200" b="0" i="0" u="none" strike="noStrike" cap="none">
                <a:solidFill>
                  <a:srgbClr val="000000"/>
                </a:solidFill>
                <a:latin typeface="Lato"/>
                <a:ea typeface="Lato"/>
                <a:cs typeface="Lato"/>
                <a:sym typeface="Lato"/>
              </a:defRPr>
            </a:lvl4pPr>
            <a:lvl5pPr marL="0" marR="0" lvl="4" indent="0" algn="l" rtl="0">
              <a:lnSpc>
                <a:spcPct val="150000"/>
              </a:lnSpc>
              <a:spcBef>
                <a:spcPts val="800"/>
              </a:spcBef>
              <a:spcAft>
                <a:spcPts val="0"/>
              </a:spcAft>
              <a:buClr>
                <a:srgbClr val="000000"/>
              </a:buClr>
              <a:buFont typeface="Arial"/>
              <a:buNone/>
              <a:defRPr sz="12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16" name="Shape 116"/>
          <p:cNvSpPr txBox="1">
            <a:spLocks noGrp="1"/>
          </p:cNvSpPr>
          <p:nvPr>
            <p:ph type="title"/>
          </p:nvPr>
        </p:nvSpPr>
        <p:spPr>
          <a:xfrm>
            <a:off x="407192" y="738186"/>
            <a:ext cx="2949180" cy="402432"/>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18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117" name="Shape 117"/>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118"/>
        <p:cNvGrpSpPr/>
        <p:nvPr/>
      </p:nvGrpSpPr>
      <p:grpSpPr>
        <a:xfrm>
          <a:off x="0" y="0"/>
          <a:ext cx="0" cy="0"/>
          <a:chOff x="0" y="0"/>
          <a:chExt cx="0" cy="0"/>
        </a:xfrm>
      </p:grpSpPr>
      <p:grpSp>
        <p:nvGrpSpPr>
          <p:cNvPr id="119" name="Shape 119"/>
          <p:cNvGrpSpPr/>
          <p:nvPr/>
        </p:nvGrpSpPr>
        <p:grpSpPr>
          <a:xfrm>
            <a:off x="7809139" y="-3"/>
            <a:ext cx="947060" cy="647321"/>
            <a:chOff x="0" y="-1"/>
            <a:chExt cx="1262746" cy="863092"/>
          </a:xfrm>
        </p:grpSpPr>
        <p:sp>
          <p:nvSpPr>
            <p:cNvPr id="120" name="Shape 120"/>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121" name="Shape 121"/>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122" name="Shape 122"/>
          <p:cNvSpPr txBox="1">
            <a:spLocks noGrp="1"/>
          </p:cNvSpPr>
          <p:nvPr>
            <p:ph type="title"/>
          </p:nvPr>
        </p:nvSpPr>
        <p:spPr>
          <a:xfrm>
            <a:off x="407193" y="243261"/>
            <a:ext cx="3693318"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123" name="Shape 123"/>
          <p:cNvSpPr txBox="1">
            <a:spLocks noGrp="1"/>
          </p:cNvSpPr>
          <p:nvPr>
            <p:ph type="body" idx="1"/>
          </p:nvPr>
        </p:nvSpPr>
        <p:spPr>
          <a:xfrm>
            <a:off x="407193" y="1140618"/>
            <a:ext cx="8349004" cy="3433422"/>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24" name="Shape 124"/>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125"/>
        <p:cNvGrpSpPr/>
        <p:nvPr/>
      </p:nvGrpSpPr>
      <p:grpSpPr>
        <a:xfrm>
          <a:off x="0" y="0"/>
          <a:ext cx="0" cy="0"/>
          <a:chOff x="0" y="0"/>
          <a:chExt cx="0" cy="0"/>
        </a:xfrm>
      </p:grpSpPr>
      <p:grpSp>
        <p:nvGrpSpPr>
          <p:cNvPr id="126" name="Shape 126"/>
          <p:cNvGrpSpPr/>
          <p:nvPr/>
        </p:nvGrpSpPr>
        <p:grpSpPr>
          <a:xfrm>
            <a:off x="7809139" y="-3"/>
            <a:ext cx="947060" cy="647321"/>
            <a:chOff x="0" y="-1"/>
            <a:chExt cx="1262746" cy="863092"/>
          </a:xfrm>
        </p:grpSpPr>
        <p:sp>
          <p:nvSpPr>
            <p:cNvPr id="127" name="Shape 127"/>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128" name="Shape 128"/>
            <p:cNvPicPr preferRelativeResize="0"/>
            <p:nvPr/>
          </p:nvPicPr>
          <p:blipFill rotWithShape="1">
            <a:blip r:embed="rId2">
              <a:alphaModFix/>
            </a:blip>
            <a:srcRect/>
            <a:stretch/>
          </p:blipFill>
          <p:spPr>
            <a:xfrm>
              <a:off x="94058" y="324350"/>
              <a:ext cx="1074628" cy="538740"/>
            </a:xfrm>
            <a:prstGeom prst="rect">
              <a:avLst/>
            </a:prstGeom>
            <a:noFill/>
            <a:ln>
              <a:noFill/>
            </a:ln>
          </p:spPr>
        </p:pic>
      </p:grpSp>
      <p:sp>
        <p:nvSpPr>
          <p:cNvPr id="129" name="Shape 129"/>
          <p:cNvSpPr txBox="1">
            <a:spLocks noGrp="1"/>
          </p:cNvSpPr>
          <p:nvPr>
            <p:ph type="title"/>
          </p:nvPr>
        </p:nvSpPr>
        <p:spPr>
          <a:xfrm>
            <a:off x="6965156" y="273843"/>
            <a:ext cx="455159" cy="4358878"/>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Font typeface="Lato"/>
              <a:buNone/>
              <a:defRPr sz="2400" b="1" i="0" u="none" strike="noStrike" cap="none">
                <a:solidFill>
                  <a:srgbClr val="FFFFFF"/>
                </a:solidFill>
                <a:latin typeface="Lato"/>
                <a:ea typeface="Lato"/>
                <a:cs typeface="Lato"/>
                <a:sym typeface="Lato"/>
              </a:defRPr>
            </a:lvl9pPr>
          </a:lstStyle>
          <a:p>
            <a:endParaRPr/>
          </a:p>
        </p:txBody>
      </p:sp>
      <p:sp>
        <p:nvSpPr>
          <p:cNvPr id="130" name="Shape 130"/>
          <p:cNvSpPr txBox="1">
            <a:spLocks noGrp="1"/>
          </p:cNvSpPr>
          <p:nvPr>
            <p:ph type="body" idx="1"/>
          </p:nvPr>
        </p:nvSpPr>
        <p:spPr>
          <a:xfrm>
            <a:off x="407193" y="273843"/>
            <a:ext cx="6557962" cy="4358878"/>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131" name="Shape 131"/>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2"/>
                </a:solidFill>
              </a:r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7809139" y="-3"/>
            <a:ext cx="947060" cy="647321"/>
            <a:chOff x="0" y="-1"/>
            <a:chExt cx="1262746" cy="863092"/>
          </a:xfrm>
        </p:grpSpPr>
        <p:sp>
          <p:nvSpPr>
            <p:cNvPr id="52" name="Shape 52"/>
            <p:cNvSpPr/>
            <p:nvPr/>
          </p:nvSpPr>
          <p:spPr>
            <a:xfrm>
              <a:off x="0" y="-1"/>
              <a:ext cx="1262746" cy="863092"/>
            </a:xfrm>
            <a:prstGeom prst="rect">
              <a:avLst/>
            </a:prstGeom>
            <a:solidFill>
              <a:srgbClr val="8BD700"/>
            </a:solidFill>
            <a:ln>
              <a:noFill/>
            </a:ln>
          </p:spPr>
          <p:txBody>
            <a:bodyPr lIns="34275" tIns="34275" rIns="34275" bIns="34275" anchor="ctr" anchorCtr="0">
              <a:noAutofit/>
            </a:bodyPr>
            <a:lstStyle/>
            <a:p>
              <a:pPr marL="0" marR="0" lvl="0" indent="0" algn="ctr" rtl="0">
                <a:lnSpc>
                  <a:spcPct val="100000"/>
                </a:lnSpc>
                <a:spcBef>
                  <a:spcPts val="0"/>
                </a:spcBef>
                <a:spcAft>
                  <a:spcPts val="0"/>
                </a:spcAft>
                <a:buClr>
                  <a:srgbClr val="FFFFFF"/>
                </a:buClr>
                <a:buFont typeface="Calibri"/>
                <a:buNone/>
              </a:pPr>
              <a:endParaRPr sz="1400" b="0" i="0" u="none" strike="noStrike" cap="none">
                <a:solidFill>
                  <a:srgbClr val="FFFFFF"/>
                </a:solidFill>
                <a:latin typeface="Calibri"/>
                <a:ea typeface="Calibri"/>
                <a:cs typeface="Calibri"/>
                <a:sym typeface="Calibri"/>
              </a:endParaRPr>
            </a:p>
          </p:txBody>
        </p:sp>
        <p:pic>
          <p:nvPicPr>
            <p:cNvPr id="53" name="Shape 53"/>
            <p:cNvPicPr preferRelativeResize="0"/>
            <p:nvPr/>
          </p:nvPicPr>
          <p:blipFill rotWithShape="1">
            <a:blip r:embed="rId13">
              <a:alphaModFix/>
            </a:blip>
            <a:srcRect/>
            <a:stretch/>
          </p:blipFill>
          <p:spPr>
            <a:xfrm>
              <a:off x="94058" y="324350"/>
              <a:ext cx="1074628" cy="538740"/>
            </a:xfrm>
            <a:prstGeom prst="rect">
              <a:avLst/>
            </a:prstGeom>
            <a:noFill/>
            <a:ln>
              <a:noFill/>
            </a:ln>
          </p:spPr>
        </p:pic>
      </p:grpSp>
      <p:sp>
        <p:nvSpPr>
          <p:cNvPr id="54" name="Shape 54"/>
          <p:cNvSpPr txBox="1">
            <a:spLocks noGrp="1"/>
          </p:cNvSpPr>
          <p:nvPr>
            <p:ph type="title"/>
          </p:nvPr>
        </p:nvSpPr>
        <p:spPr>
          <a:xfrm>
            <a:off x="407193" y="243261"/>
            <a:ext cx="2855118" cy="404053"/>
          </a:xfrm>
          <a:prstGeom prst="rect">
            <a:avLst/>
          </a:prstGeom>
          <a:solidFill>
            <a:srgbClr val="8BD700"/>
          </a:solidFill>
          <a:ln>
            <a:noFill/>
          </a:ln>
        </p:spPr>
        <p:txBody>
          <a:bodyPr lIns="68575" tIns="68575" rIns="68575" bIns="68575" anchor="ctr" anchorCtr="0"/>
          <a:lstStyle>
            <a:lvl1pPr marL="0" marR="0" lvl="0"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1pPr>
            <a:lvl2pPr marL="0" marR="0" lvl="1"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2pPr>
            <a:lvl3pPr marL="0" marR="0" lvl="2"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3pPr>
            <a:lvl4pPr marL="0" marR="0" lvl="3"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4pPr>
            <a:lvl5pPr marL="0" marR="0" lvl="4"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5pPr>
            <a:lvl6pPr marL="0" marR="0" lvl="5"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6pPr>
            <a:lvl7pPr marL="0" marR="0" lvl="6"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7pPr>
            <a:lvl8pPr marL="0" marR="0" lvl="7"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8pPr>
            <a:lvl9pPr marL="0" marR="0" lvl="8" indent="0" algn="l" rtl="0">
              <a:lnSpc>
                <a:spcPct val="90000"/>
              </a:lnSpc>
              <a:spcBef>
                <a:spcPts val="0"/>
              </a:spcBef>
              <a:spcAft>
                <a:spcPts val="0"/>
              </a:spcAft>
              <a:buClr>
                <a:srgbClr val="FFFFFF"/>
              </a:buClr>
              <a:buSzPct val="45833"/>
              <a:buFont typeface="Lato"/>
              <a:buNone/>
              <a:defRPr sz="2400" b="1" i="0" u="none" strike="noStrike" cap="none">
                <a:solidFill>
                  <a:srgbClr val="FFFFFF"/>
                </a:solidFill>
                <a:latin typeface="Lato"/>
                <a:ea typeface="Lato"/>
                <a:cs typeface="Lato"/>
                <a:sym typeface="Lato"/>
              </a:defRPr>
            </a:lvl9pPr>
          </a:lstStyle>
          <a:p>
            <a:endParaRPr/>
          </a:p>
        </p:txBody>
      </p:sp>
      <p:sp>
        <p:nvSpPr>
          <p:cNvPr id="55" name="Shape 55"/>
          <p:cNvSpPr txBox="1">
            <a:spLocks noGrp="1"/>
          </p:cNvSpPr>
          <p:nvPr>
            <p:ph type="body" idx="1"/>
          </p:nvPr>
        </p:nvSpPr>
        <p:spPr>
          <a:xfrm>
            <a:off x="407193" y="1150143"/>
            <a:ext cx="8349004" cy="3423897"/>
          </a:xfrm>
          <a:prstGeom prst="rect">
            <a:avLst/>
          </a:prstGeom>
          <a:noFill/>
          <a:ln>
            <a:noFill/>
          </a:ln>
        </p:spPr>
        <p:txBody>
          <a:bodyPr lIns="68575" tIns="68575" rIns="68575" bIns="68575" anchor="t" anchorCtr="0"/>
          <a:lstStyle>
            <a:lvl1pPr marL="177800" marR="0" lvl="0" indent="-635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1pPr>
            <a:lvl2pPr marL="546100" marR="0" lvl="1" indent="-889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2pPr>
            <a:lvl3pPr marL="914400" marR="0" lvl="2"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3pPr>
            <a:lvl4pPr marL="1282700" marR="0" lvl="3"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4pPr>
            <a:lvl5pPr marL="1625600" marR="0" lvl="4" indent="-1397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5pPr>
            <a:lvl6pPr marL="1943100" marR="0" lvl="5"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6pPr>
            <a:lvl7pPr marL="2286000" marR="0" lvl="6"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7pPr>
            <a:lvl8pPr marL="2628900" marR="0" lvl="7"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8pPr>
            <a:lvl9pPr marL="2971800" marR="0" lvl="8" indent="-114300" algn="l" rtl="0">
              <a:lnSpc>
                <a:spcPct val="150000"/>
              </a:lnSpc>
              <a:spcBef>
                <a:spcPts val="800"/>
              </a:spcBef>
              <a:spcAft>
                <a:spcPts val="0"/>
              </a:spcAft>
              <a:buClr>
                <a:srgbClr val="000000"/>
              </a:buClr>
              <a:buSzPct val="100000"/>
              <a:buFont typeface="Arial"/>
              <a:buChar char="•"/>
              <a:defRPr sz="1800" b="0" i="0" u="none" strike="noStrike" cap="none">
                <a:solidFill>
                  <a:srgbClr val="000000"/>
                </a:solidFill>
                <a:latin typeface="Lato"/>
                <a:ea typeface="Lato"/>
                <a:cs typeface="Lato"/>
                <a:sym typeface="Lato"/>
              </a:defRPr>
            </a:lvl9pPr>
          </a:lstStyle>
          <a:p>
            <a:endParaRPr/>
          </a:p>
        </p:txBody>
      </p:sp>
      <p:sp>
        <p:nvSpPr>
          <p:cNvPr id="56" name="Shape 56"/>
          <p:cNvSpPr/>
          <p:nvPr/>
        </p:nvSpPr>
        <p:spPr>
          <a:xfrm>
            <a:off x="407193" y="4692309"/>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A7A7A7"/>
              </a:buClr>
              <a:buSzPct val="25000"/>
              <a:buFont typeface="Lato"/>
              <a:buNone/>
            </a:pPr>
            <a:r>
              <a:rPr lang="en-GB" sz="700" b="0" i="0" u="none" strike="noStrike" cap="none">
                <a:solidFill>
                  <a:srgbClr val="A7A7A7"/>
                </a:solidFill>
                <a:latin typeface="Lato"/>
                <a:ea typeface="Lato"/>
                <a:cs typeface="Lato"/>
                <a:sym typeface="Lato"/>
              </a:rPr>
              <a:t>GEMINI  SOLUTIONS  -  BEST PRACTICES IN SOFTWARE DEVELOPMENT</a:t>
            </a:r>
          </a:p>
        </p:txBody>
      </p:sp>
      <p:sp>
        <p:nvSpPr>
          <p:cNvPr id="57" name="Shape 57"/>
          <p:cNvSpPr txBox="1">
            <a:spLocks noGrp="1"/>
          </p:cNvSpPr>
          <p:nvPr>
            <p:ph type="sldNum" idx="12"/>
          </p:nvPr>
        </p:nvSpPr>
        <p:spPr>
          <a:xfrm>
            <a:off x="8550956" y="4678023"/>
            <a:ext cx="205241"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a:t>
            </a:fld>
            <a:endParaRPr lang="en-GB" sz="900" b="0" i="0" u="none" strike="noStrike" cap="none">
              <a:solidFill>
                <a:srgbClr val="000000"/>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hyperlink" Target="http://www.geminisols.com"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en.wikibooks.org/wiki/C++_Programming/Programming_Languages/C++/Code/Style_Conventio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about.me/gabi.teris" TargetMode="External"/><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hyperlink" Target="http://youtube.com/v/_zHNWACOGjk" TargetMode="External"/><Relationship Id="rId4" Type="http://schemas.openxmlformats.org/officeDocument/2006/relationships/image" Target="../media/image22.jpg"/><Relationship Id="rId5" Type="http://schemas.openxmlformats.org/officeDocument/2006/relationships/hyperlink" Target="https://www.youtube.com/watch?v=_zHNWACOGjk" TargetMode="Externa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youtube.com/v/CT70iCaG0Gs" TargetMode="External"/><Relationship Id="rId4" Type="http://schemas.openxmlformats.org/officeDocument/2006/relationships/image" Target="../media/image23.jpg"/><Relationship Id="rId5" Type="http://schemas.openxmlformats.org/officeDocument/2006/relationships/hyperlink" Target="https://www.youtube.com/watch?v=CT70iCaG0Gs"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1.gif"/></Relationships>
</file>

<file path=ppt/slides/_rels/slide35.xml.rels><?xml version="1.0" encoding="UTF-8" standalone="yes"?>
<Relationships xmlns="http://schemas.openxmlformats.org/package/2006/relationships"><Relationship Id="rId3" Type="http://schemas.openxmlformats.org/officeDocument/2006/relationships/hyperlink" Target="http://youtube.com/v/o4pdkgHfQS4" TargetMode="External"/><Relationship Id="rId4" Type="http://schemas.openxmlformats.org/officeDocument/2006/relationships/image" Target="../media/image32.jp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youtube.com/v/ET3Q6zNK3Io" TargetMode="External"/><Relationship Id="rId4" Type="http://schemas.openxmlformats.org/officeDocument/2006/relationships/image" Target="../media/image34.jp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idx="4294967295"/>
          </p:nvPr>
        </p:nvSpPr>
        <p:spPr>
          <a:xfrm>
            <a:off x="641550" y="3947173"/>
            <a:ext cx="3093288" cy="848508"/>
          </a:xfrm>
          <a:prstGeom prst="rect">
            <a:avLst/>
          </a:prstGeom>
          <a:noFill/>
          <a:ln>
            <a:noFill/>
          </a:ln>
        </p:spPr>
        <p:txBody>
          <a:bodyPr lIns="34275" tIns="34275" rIns="34275" bIns="34275" anchor="b" anchorCtr="0">
            <a:noAutofit/>
          </a:bodyPr>
          <a:lstStyle/>
          <a:p>
            <a:pPr marL="0" marR="0" lvl="0" indent="0" algn="l" rtl="0">
              <a:lnSpc>
                <a:spcPct val="90000"/>
              </a:lnSpc>
              <a:spcBef>
                <a:spcPts val="0"/>
              </a:spcBef>
              <a:spcAft>
                <a:spcPts val="0"/>
              </a:spcAft>
              <a:buClr>
                <a:srgbClr val="DDDDDD"/>
              </a:buClr>
              <a:buSzPct val="25000"/>
              <a:buFont typeface="Lato"/>
              <a:buNone/>
            </a:pPr>
            <a:r>
              <a:rPr lang="en-GB" sz="2400" b="1" i="0" u="none" strike="noStrike" cap="none">
                <a:solidFill>
                  <a:srgbClr val="DDDDDD"/>
                </a:solidFill>
                <a:latin typeface="Lato"/>
                <a:ea typeface="Lato"/>
                <a:cs typeface="Lato"/>
                <a:sym typeface="Lato"/>
              </a:rPr>
              <a:t>Best Practices in Software Development</a:t>
            </a:r>
          </a:p>
        </p:txBody>
      </p:sp>
      <p:sp>
        <p:nvSpPr>
          <p:cNvPr id="137" name="Shape 137"/>
          <p:cNvSpPr/>
          <p:nvPr/>
        </p:nvSpPr>
        <p:spPr>
          <a:xfrm>
            <a:off x="407191" y="4246650"/>
            <a:ext cx="8328747" cy="249554"/>
          </a:xfrm>
          <a:prstGeom prst="rect">
            <a:avLst/>
          </a:prstGeom>
          <a:noFill/>
          <a:ln>
            <a:noFill/>
          </a:ln>
        </p:spPr>
        <p:txBody>
          <a:bodyPr lIns="34275" tIns="34275" rIns="34275" bIns="34275" anchor="t" anchorCtr="0">
            <a:noAutofit/>
          </a:bodyPr>
          <a:lstStyle/>
          <a:p>
            <a:pPr marL="0" marR="0" lvl="0" indent="0" algn="r" rtl="0">
              <a:lnSpc>
                <a:spcPct val="72000"/>
              </a:lnSpc>
              <a:spcBef>
                <a:spcPts val="0"/>
              </a:spcBef>
              <a:spcAft>
                <a:spcPts val="0"/>
              </a:spcAft>
              <a:buClr>
                <a:srgbClr val="92C174"/>
              </a:buClr>
              <a:buSzPct val="25000"/>
              <a:buFont typeface="Lato"/>
              <a:buNone/>
            </a:pPr>
            <a:r>
              <a:rPr lang="en-GB" sz="1200" b="0" i="0" u="none" strike="noStrike" cap="none">
                <a:solidFill>
                  <a:srgbClr val="92C174"/>
                </a:solidFill>
                <a:latin typeface="Lato"/>
                <a:ea typeface="Lato"/>
                <a:cs typeface="Lato"/>
                <a:sym typeface="Lato"/>
              </a:rPr>
              <a:t>Gemini Solutions</a:t>
            </a:r>
          </a:p>
        </p:txBody>
      </p:sp>
      <p:sp>
        <p:nvSpPr>
          <p:cNvPr id="138" name="Shape 138"/>
          <p:cNvSpPr/>
          <p:nvPr/>
        </p:nvSpPr>
        <p:spPr>
          <a:xfrm>
            <a:off x="3823809" y="4453143"/>
            <a:ext cx="4912563" cy="249554"/>
          </a:xfrm>
          <a:prstGeom prst="rect">
            <a:avLst/>
          </a:prstGeom>
          <a:noFill/>
          <a:ln>
            <a:noFill/>
          </a:ln>
        </p:spPr>
        <p:txBody>
          <a:bodyPr lIns="34275" tIns="34275" rIns="34275" bIns="34275" anchor="t" anchorCtr="0">
            <a:noAutofit/>
          </a:bodyPr>
          <a:lstStyle/>
          <a:p>
            <a:pPr marL="0" marR="0" lvl="0" indent="0" algn="r" rtl="0">
              <a:lnSpc>
                <a:spcPct val="72000"/>
              </a:lnSpc>
              <a:spcBef>
                <a:spcPts val="0"/>
              </a:spcBef>
              <a:spcAft>
                <a:spcPts val="0"/>
              </a:spcAft>
              <a:buClr>
                <a:srgbClr val="DDDDDD"/>
              </a:buClr>
              <a:buSzPct val="25000"/>
              <a:buFont typeface="Lato"/>
              <a:buNone/>
            </a:pPr>
            <a:r>
              <a:rPr lang="en-GB" sz="1200" b="0" i="0" u="sng" strike="noStrike" cap="none">
                <a:solidFill>
                  <a:schemeClr val="hlink"/>
                </a:solidFill>
                <a:latin typeface="Lato"/>
                <a:ea typeface="Lato"/>
                <a:cs typeface="Lato"/>
                <a:sym typeface="Lato"/>
                <a:hlinkClick r:id="rId4"/>
              </a:rPr>
              <a:t>http://www.geminisols.com</a:t>
            </a:r>
          </a:p>
        </p:txBody>
      </p:sp>
      <p:sp>
        <p:nvSpPr>
          <p:cNvPr id="139" name="Shape 139"/>
          <p:cNvSpPr txBox="1">
            <a:spLocks noGrp="1"/>
          </p:cNvSpPr>
          <p:nvPr>
            <p:ph type="subTitle" idx="4294967295"/>
          </p:nvPr>
        </p:nvSpPr>
        <p:spPr>
          <a:xfrm>
            <a:off x="407191" y="3997094"/>
            <a:ext cx="8328747" cy="249556"/>
          </a:xfrm>
          <a:prstGeom prst="rect">
            <a:avLst/>
          </a:prstGeom>
          <a:noFill/>
          <a:ln>
            <a:noFill/>
          </a:ln>
        </p:spPr>
        <p:txBody>
          <a:bodyPr lIns="34275" tIns="34275" rIns="34275" bIns="34275" anchor="t" anchorCtr="0">
            <a:noAutofit/>
          </a:bodyPr>
          <a:lstStyle/>
          <a:p>
            <a:pPr marL="0" marR="0" lvl="0" indent="0" algn="r" rtl="0">
              <a:lnSpc>
                <a:spcPct val="72000"/>
              </a:lnSpc>
              <a:spcBef>
                <a:spcPts val="0"/>
              </a:spcBef>
              <a:spcAft>
                <a:spcPts val="0"/>
              </a:spcAft>
              <a:buClr>
                <a:srgbClr val="FFFFFF"/>
              </a:buClr>
              <a:buSzPct val="25000"/>
              <a:buFont typeface="Arial"/>
              <a:buNone/>
            </a:pPr>
            <a:r>
              <a:rPr lang="en-GB" sz="1200" b="1" i="0" u="none" strike="noStrike" cap="none">
                <a:solidFill>
                  <a:srgbClr val="FFFFFF"/>
                </a:solidFill>
                <a:latin typeface="Lato"/>
                <a:ea typeface="Lato"/>
                <a:cs typeface="Lato"/>
                <a:sym typeface="Lato"/>
              </a:rPr>
              <a:t>Gabriel Teris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88119" y="2369722"/>
            <a:ext cx="1669501" cy="404054"/>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Remember…</a:t>
            </a:r>
          </a:p>
        </p:txBody>
      </p:sp>
      <p:sp>
        <p:nvSpPr>
          <p:cNvPr id="196" name="Shape 196"/>
          <p:cNvSpPr txBox="1">
            <a:spLocks noGrp="1"/>
          </p:cNvSpPr>
          <p:nvPr>
            <p:ph type="body" idx="1"/>
          </p:nvPr>
        </p:nvSpPr>
        <p:spPr>
          <a:xfrm>
            <a:off x="6342069" y="818801"/>
            <a:ext cx="2506593" cy="342389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Team work</a:t>
            </a:r>
          </a:p>
          <a:p>
            <a:pPr marL="177800" marR="0" lvl="0"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IDE’s</a:t>
            </a:r>
          </a:p>
          <a:p>
            <a:pPr marL="177800" marR="0" lvl="0"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Code style</a:t>
            </a:r>
          </a:p>
          <a:p>
            <a:pPr marL="177800" marR="0" lvl="0"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Code formatting</a:t>
            </a:r>
          </a:p>
        </p:txBody>
      </p:sp>
      <p:sp>
        <p:nvSpPr>
          <p:cNvPr id="197" name="Shape 197"/>
          <p:cNvSpPr txBox="1">
            <a:spLocks noGrp="1"/>
          </p:cNvSpPr>
          <p:nvPr>
            <p:ph type="sldNum" idx="12"/>
          </p:nvPr>
        </p:nvSpPr>
        <p:spPr>
          <a:xfrm>
            <a:off x="8614523" y="4678022"/>
            <a:ext cx="141672"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10</a:t>
            </a:fld>
            <a:endParaRPr lang="en-GB" sz="9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07199" y="243250"/>
            <a:ext cx="3468900" cy="404100"/>
          </a:xfrm>
          <a:prstGeom prst="rect">
            <a:avLst/>
          </a:prstGeom>
        </p:spPr>
        <p:txBody>
          <a:bodyPr lIns="68575" tIns="68575" rIns="68575" bIns="68575" anchor="ctr" anchorCtr="0">
            <a:noAutofit/>
          </a:bodyPr>
          <a:lstStyle/>
          <a:p>
            <a:pPr lvl="0">
              <a:spcBef>
                <a:spcPts val="0"/>
              </a:spcBef>
              <a:buNone/>
            </a:pPr>
            <a:r>
              <a:rPr lang="en-GB"/>
              <a:t>Remember refactoring?</a:t>
            </a:r>
          </a:p>
        </p:txBody>
      </p:sp>
      <p:sp>
        <p:nvSpPr>
          <p:cNvPr id="203" name="Shape 203"/>
          <p:cNvSpPr txBox="1">
            <a:spLocks noGrp="1"/>
          </p:cNvSpPr>
          <p:nvPr>
            <p:ph type="body" idx="1"/>
          </p:nvPr>
        </p:nvSpPr>
        <p:spPr>
          <a:xfrm>
            <a:off x="407193" y="1150143"/>
            <a:ext cx="8349000" cy="3423900"/>
          </a:xfrm>
          <a:prstGeom prst="rect">
            <a:avLst/>
          </a:prstGeom>
        </p:spPr>
        <p:txBody>
          <a:bodyPr lIns="68575" tIns="68575" rIns="68575" bIns="68575" anchor="t" anchorCtr="0">
            <a:noAutofit/>
          </a:bodyPr>
          <a:lstStyle/>
          <a:p>
            <a:pPr marL="274320" lvl="1" indent="-274320" algn="just" rtl="0">
              <a:lnSpc>
                <a:spcPct val="100000"/>
              </a:lnSpc>
              <a:spcBef>
                <a:spcPts val="0"/>
              </a:spcBef>
              <a:buClr>
                <a:srgbClr val="2DA2BF"/>
              </a:buClr>
              <a:buSzPct val="70000"/>
              <a:buFont typeface="Noto Sans Symbols"/>
            </a:pPr>
            <a:r>
              <a:rPr lang="en-GB" sz="1600">
                <a:solidFill>
                  <a:schemeClr val="dk1"/>
                </a:solidFill>
                <a:latin typeface="Century Gothic"/>
                <a:ea typeface="Century Gothic"/>
                <a:cs typeface="Century Gothic"/>
                <a:sym typeface="Century Gothic"/>
              </a:rPr>
              <a:t>R</a:t>
            </a:r>
            <a:r>
              <a:rPr lang="en-GB" sz="1600">
                <a:solidFill>
                  <a:schemeClr val="dk1"/>
                </a:solidFill>
              </a:rPr>
              <a:t>efactorizarea codului sau „code refactoring” este procesul de modificare a unei secvențe de program fără a-i schimba funcționalitatea externă:</a:t>
            </a:r>
          </a:p>
          <a:p>
            <a:pPr marL="548640" lvl="2" indent="-231140" algn="just" rtl="0">
              <a:lnSpc>
                <a:spcPct val="100000"/>
              </a:lnSpc>
              <a:spcBef>
                <a:spcPts val="500"/>
              </a:spcBef>
              <a:buClr>
                <a:srgbClr val="DA1F28"/>
              </a:buClr>
              <a:buSzPct val="75000"/>
              <a:buFont typeface="Noto Sans Symbols"/>
            </a:pPr>
            <a:r>
              <a:rPr lang="en-GB" sz="1300">
                <a:solidFill>
                  <a:schemeClr val="dk1"/>
                </a:solidFill>
              </a:rPr>
              <a:t>Uneori prin refactorizare se înțelege simpla reorganizare a codului însă…</a:t>
            </a:r>
          </a:p>
          <a:p>
            <a:pPr marL="548640" lvl="2" indent="-231140" algn="just" rtl="0">
              <a:lnSpc>
                <a:spcPct val="100000"/>
              </a:lnSpc>
              <a:spcBef>
                <a:spcPts val="500"/>
              </a:spcBef>
              <a:buClr>
                <a:srgbClr val="DA1F28"/>
              </a:buClr>
              <a:buSzPct val="75000"/>
              <a:buFont typeface="Noto Sans Symbols"/>
            </a:pPr>
            <a:r>
              <a:rPr lang="en-GB" sz="1300">
                <a:solidFill>
                  <a:schemeClr val="dk1"/>
                </a:solidFill>
              </a:rPr>
              <a:t>Deseori prin refactorizare funcționalitatea internă e schimbată prin optimizarea codului existent sau prin folosirea unor algoritmi mai buni. Acest proces se mai numește și „software re-engineering”;</a:t>
            </a:r>
          </a:p>
          <a:p>
            <a:pPr marL="548640" lvl="2" indent="-231140" algn="just" rtl="0">
              <a:lnSpc>
                <a:spcPct val="100000"/>
              </a:lnSpc>
              <a:spcBef>
                <a:spcPts val="500"/>
              </a:spcBef>
              <a:buClr>
                <a:srgbClr val="DA1F28"/>
              </a:buClr>
              <a:buSzPct val="75000"/>
              <a:buFont typeface="Noto Sans Symbols"/>
              <a:buNone/>
            </a:pPr>
            <a:endParaRPr sz="1300">
              <a:solidFill>
                <a:schemeClr val="dk1"/>
              </a:solidFill>
              <a:latin typeface="Questrial"/>
              <a:ea typeface="Questrial"/>
              <a:cs typeface="Questrial"/>
              <a:sym typeface="Questrial"/>
            </a:endParaRPr>
          </a:p>
          <a:p>
            <a:pPr marL="274320" lvl="1" indent="-274320" algn="just" rtl="0">
              <a:lnSpc>
                <a:spcPct val="100000"/>
              </a:lnSpc>
              <a:spcBef>
                <a:spcPts val="550"/>
              </a:spcBef>
              <a:buClr>
                <a:srgbClr val="2DA2BF"/>
              </a:buClr>
              <a:buSzPct val="70000"/>
              <a:buFont typeface="Noto Sans Symbols"/>
            </a:pPr>
            <a:r>
              <a:rPr lang="en-GB" sz="1700">
                <a:solidFill>
                  <a:schemeClr val="dk1"/>
                </a:solidFill>
              </a:rPr>
              <a:t>Refactorizarea vizează în principal îmbunătățirea structurală a unui codul existent – cod care a fost testat și validat anterior - având ca obiective finale:</a:t>
            </a:r>
          </a:p>
          <a:p>
            <a:pPr marL="864000" lvl="1" indent="-330600" algn="just" rtl="0">
              <a:lnSpc>
                <a:spcPct val="100000"/>
              </a:lnSpc>
              <a:spcBef>
                <a:spcPts val="550"/>
              </a:spcBef>
              <a:buClr>
                <a:srgbClr val="2DA2BF"/>
              </a:buClr>
              <a:buSzPct val="75000"/>
              <a:buFont typeface="Noto Sans Symbols"/>
            </a:pPr>
            <a:r>
              <a:rPr lang="en-GB" sz="1400">
                <a:solidFill>
                  <a:schemeClr val="dk1"/>
                </a:solidFill>
              </a:rPr>
              <a:t>Reducerea complexității;</a:t>
            </a:r>
          </a:p>
          <a:p>
            <a:pPr marL="864000" lvl="1" indent="-330600" algn="just" rtl="0">
              <a:lnSpc>
                <a:spcPct val="100000"/>
              </a:lnSpc>
              <a:spcBef>
                <a:spcPts val="550"/>
              </a:spcBef>
              <a:buClr>
                <a:srgbClr val="2DA2BF"/>
              </a:buClr>
              <a:buSzPct val="75000"/>
              <a:buFont typeface="Noto Sans Symbols"/>
            </a:pPr>
            <a:r>
              <a:rPr lang="en-GB" sz="1400">
                <a:solidFill>
                  <a:schemeClr val="dk1"/>
                </a:solidFill>
              </a:rPr>
              <a:t>Creșterea lizibilității și implicit a mentenabilității codului;</a:t>
            </a:r>
          </a:p>
          <a:p>
            <a:pPr marL="864000" lvl="1" indent="-330600" algn="just" rtl="0">
              <a:lnSpc>
                <a:spcPct val="100000"/>
              </a:lnSpc>
              <a:spcBef>
                <a:spcPts val="550"/>
              </a:spcBef>
              <a:buClr>
                <a:srgbClr val="2DA2BF"/>
              </a:buClr>
              <a:buSzPct val="75000"/>
              <a:buFont typeface="Noto Sans Symbols"/>
            </a:pPr>
            <a:r>
              <a:rPr lang="en-GB" sz="1400">
                <a:solidFill>
                  <a:schemeClr val="dk1"/>
                </a:solidFill>
              </a:rPr>
              <a:t>Modificarea internă a acestuia în vederea extinderii codului cu noi opțiuni (capacitatea codului de a fi extensibil);</a:t>
            </a:r>
          </a:p>
          <a:p>
            <a:pPr lvl="0">
              <a:spcBef>
                <a:spcPts val="0"/>
              </a:spcBef>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09" name="Shape 209"/>
          <p:cNvSpPr txBox="1">
            <a:spLocks noGrp="1"/>
          </p:cNvSpPr>
          <p:nvPr>
            <p:ph type="title"/>
          </p:nvPr>
        </p:nvSpPr>
        <p:spPr>
          <a:xfrm>
            <a:off x="407194" y="243261"/>
            <a:ext cx="2668946"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Definition</a:t>
            </a:r>
          </a:p>
        </p:txBody>
      </p:sp>
      <p:sp>
        <p:nvSpPr>
          <p:cNvPr id="210" name="Shape 210"/>
          <p:cNvSpPr txBox="1">
            <a:spLocks noGrp="1"/>
          </p:cNvSpPr>
          <p:nvPr>
            <p:ph type="body" idx="1"/>
          </p:nvPr>
        </p:nvSpPr>
        <p:spPr>
          <a:xfrm>
            <a:off x="423923" y="1005676"/>
            <a:ext cx="8296151" cy="3489231"/>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What is formatting?</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Code formatting is about communication, and communication is the professional developer’s first order of business. Perhaps you thought that “getting it working” was the first order of business for a professional developer. (Robert Martin, Clean Code)</a:t>
            </a:r>
          </a:p>
        </p:txBody>
      </p:sp>
      <p:sp>
        <p:nvSpPr>
          <p:cNvPr id="211" name="Shape 211"/>
          <p:cNvSpPr txBox="1">
            <a:spLocks noGrp="1"/>
          </p:cNvSpPr>
          <p:nvPr>
            <p:ph type="sldNum" idx="12"/>
          </p:nvPr>
        </p:nvSpPr>
        <p:spPr>
          <a:xfrm>
            <a:off x="8483329" y="4678025"/>
            <a:ext cx="273000" cy="201900"/>
          </a:xfrm>
          <a:prstGeom prst="rect">
            <a:avLst/>
          </a:prstGeom>
        </p:spPr>
        <p:txBody>
          <a:bodyPr lIns="34275" tIns="34275" rIns="34275" bIns="34275" anchor="ctr" anchorCtr="0">
            <a:noAutofit/>
          </a:bodyPr>
          <a:lstStyle/>
          <a:p>
            <a:pPr marL="0" lvl="0" indent="0" rtl="0">
              <a:spcBef>
                <a:spcPts val="0"/>
              </a:spcBef>
              <a:buClr>
                <a:srgbClr val="000000"/>
              </a:buClr>
              <a:buSzPct val="25000"/>
              <a:buFont typeface="Lato"/>
              <a:buNone/>
            </a:pPr>
            <a:fld id="{00000000-1234-1234-1234-123412341234}" type="slidenum">
              <a:rPr lang="en-GB"/>
              <a:t>12</a:t>
            </a:fld>
            <a:endParaRPr lang="en-GB"/>
          </a:p>
        </p:txBody>
      </p:sp>
      <p:pic>
        <p:nvPicPr>
          <p:cNvPr id="212" name="Shape 212" descr="funnyformatting.gif"/>
          <p:cNvPicPr preferRelativeResize="0"/>
          <p:nvPr/>
        </p:nvPicPr>
        <p:blipFill>
          <a:blip r:embed="rId3">
            <a:alphaModFix/>
          </a:blip>
          <a:stretch>
            <a:fillRect/>
          </a:stretch>
        </p:blipFill>
        <p:spPr>
          <a:xfrm>
            <a:off x="2652712" y="3133661"/>
            <a:ext cx="3838575" cy="1238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2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a:spcBef>
                <a:spcPts val="0"/>
              </a:spcBef>
              <a:buNone/>
            </a:pPr>
            <a:endParaRPr/>
          </a:p>
        </p:txBody>
      </p:sp>
      <p:pic>
        <p:nvPicPr>
          <p:cNvPr id="218" name="Shape 218" descr="main.gif"/>
          <p:cNvPicPr preferRelativeResize="0"/>
          <p:nvPr/>
        </p:nvPicPr>
        <p:blipFill>
          <a:blip r:embed="rId3">
            <a:alphaModFix/>
          </a:blip>
          <a:stretch>
            <a:fillRect/>
          </a:stretch>
        </p:blipFill>
        <p:spPr>
          <a:xfrm>
            <a:off x="-54750" y="-3"/>
            <a:ext cx="9253492" cy="514349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24" name="Shape 224"/>
          <p:cNvSpPr txBox="1">
            <a:spLocks noGrp="1"/>
          </p:cNvSpPr>
          <p:nvPr>
            <p:ph type="title"/>
          </p:nvPr>
        </p:nvSpPr>
        <p:spPr>
          <a:xfrm>
            <a:off x="407200" y="243250"/>
            <a:ext cx="3331800" cy="404100"/>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100" b="1" i="0" u="none" strike="noStrike" cap="none">
                <a:solidFill>
                  <a:srgbClr val="FFFFFF"/>
                </a:solidFill>
                <a:latin typeface="Lato"/>
                <a:ea typeface="Lato"/>
                <a:cs typeface="Lato"/>
                <a:sym typeface="Lato"/>
              </a:rPr>
              <a:t>GNU Coding Standards</a:t>
            </a:r>
          </a:p>
        </p:txBody>
      </p:sp>
      <p:sp>
        <p:nvSpPr>
          <p:cNvPr id="225" name="Shape 225"/>
          <p:cNvSpPr txBox="1">
            <a:spLocks noGrp="1"/>
          </p:cNvSpPr>
          <p:nvPr>
            <p:ph type="body" idx="1"/>
          </p:nvPr>
        </p:nvSpPr>
        <p:spPr>
          <a:xfrm>
            <a:off x="423923" y="1005676"/>
            <a:ext cx="8296151" cy="3489231"/>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formatting source code</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indentation and whitespaces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comments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naming variables, functions and files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logs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makefiles </a:t>
            </a:r>
          </a:p>
          <a:p>
            <a:pPr marL="177800" marR="0" lvl="0" indent="-177800" algn="l" rtl="0">
              <a:lnSpc>
                <a:spcPct val="150000"/>
              </a:lnSpc>
              <a:spcBef>
                <a:spcPts val="800"/>
              </a:spcBef>
              <a:spcAft>
                <a:spcPts val="0"/>
              </a:spcAft>
              <a:buClr>
                <a:srgbClr val="0000FF"/>
              </a:buClr>
              <a:buSzPct val="100000"/>
              <a:buFont typeface="Arial"/>
              <a:buChar char="•"/>
            </a:pPr>
            <a:r>
              <a:rPr lang="en-GB" sz="1800" b="0" i="0" u="sng" strike="noStrike" cap="none">
                <a:solidFill>
                  <a:schemeClr val="hlink"/>
                </a:solidFill>
                <a:latin typeface="Lato"/>
                <a:ea typeface="Lato"/>
                <a:cs typeface="Lato"/>
                <a:sym typeface="Lato"/>
                <a:hlinkClick r:id="rId3"/>
              </a:rPr>
              <a:t>Code style conventions</a:t>
            </a:r>
          </a:p>
        </p:txBody>
      </p:sp>
      <p:sp>
        <p:nvSpPr>
          <p:cNvPr id="226" name="Shape 226"/>
          <p:cNvSpPr txBox="1">
            <a:spLocks noGrp="1"/>
          </p:cNvSpPr>
          <p:nvPr>
            <p:ph type="sldNum" idx="12"/>
          </p:nvPr>
        </p:nvSpPr>
        <p:spPr>
          <a:xfrm>
            <a:off x="8525502" y="4678025"/>
            <a:ext cx="2307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14</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descr="formatting_eclipse.gif"/>
          <p:cNvPicPr preferRelativeResize="0"/>
          <p:nvPr/>
        </p:nvPicPr>
        <p:blipFill>
          <a:blip r:embed="rId3">
            <a:alphaModFix/>
          </a:blip>
          <a:stretch>
            <a:fillRect/>
          </a:stretch>
        </p:blipFill>
        <p:spPr>
          <a:xfrm>
            <a:off x="928687" y="926286"/>
            <a:ext cx="7286625" cy="341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descr="how-do-i-create-a-profile-to-format-java-code-in-eclipse-03.gif"/>
          <p:cNvPicPr preferRelativeResize="0"/>
          <p:nvPr/>
        </p:nvPicPr>
        <p:blipFill>
          <a:blip r:embed="rId3">
            <a:alphaModFix/>
          </a:blip>
          <a:stretch>
            <a:fillRect/>
          </a:stretch>
        </p:blipFill>
        <p:spPr>
          <a:xfrm>
            <a:off x="398400" y="152400"/>
            <a:ext cx="6138094"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descr="NB_Options_Editor_Formatting2.gif"/>
          <p:cNvPicPr preferRelativeResize="0"/>
          <p:nvPr/>
        </p:nvPicPr>
        <p:blipFill>
          <a:blip r:embed="rId3">
            <a:alphaModFix/>
          </a:blip>
          <a:stretch>
            <a:fillRect/>
          </a:stretch>
        </p:blipFill>
        <p:spPr>
          <a:xfrm>
            <a:off x="379125" y="152400"/>
            <a:ext cx="5658694"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descr="Compat-Style-03.jpg"/>
          <p:cNvPicPr preferRelativeResize="0"/>
          <p:nvPr/>
        </p:nvPicPr>
        <p:blipFill>
          <a:blip r:embed="rId3">
            <a:alphaModFix/>
          </a:blip>
          <a:stretch>
            <a:fillRect/>
          </a:stretch>
        </p:blipFill>
        <p:spPr>
          <a:xfrm>
            <a:off x="152400" y="700050"/>
            <a:ext cx="8839201" cy="42686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52" name="Shape 252"/>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Code Conventions</a:t>
            </a:r>
          </a:p>
        </p:txBody>
      </p:sp>
      <p:sp>
        <p:nvSpPr>
          <p:cNvPr id="253" name="Shape 253"/>
          <p:cNvSpPr txBox="1">
            <a:spLocks noGrp="1"/>
          </p:cNvSpPr>
          <p:nvPr>
            <p:ph type="body" idx="1"/>
          </p:nvPr>
        </p:nvSpPr>
        <p:spPr>
          <a:xfrm>
            <a:off x="390586" y="818801"/>
            <a:ext cx="8362826" cy="3687737"/>
          </a:xfrm>
          <a:prstGeom prst="rect">
            <a:avLst/>
          </a:prstGeom>
          <a:noFill/>
          <a:ln>
            <a:noFill/>
          </a:ln>
        </p:spPr>
        <p:txBody>
          <a:bodyPr lIns="34275" tIns="34275" rIns="34275" bIns="34275" anchor="t" anchorCtr="0">
            <a:noAutofit/>
          </a:bodyPr>
          <a:lstStyle/>
          <a:p>
            <a:pPr marL="165100" marR="0" lvl="0" indent="-158750" algn="l" rtl="0">
              <a:lnSpc>
                <a:spcPct val="150000"/>
              </a:lnSpc>
              <a:spcBef>
                <a:spcPts val="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avoid assigning the same value to several variables: </a:t>
            </a:r>
          </a:p>
          <a:p>
            <a:pPr marL="495300" marR="0" lvl="1" indent="-1714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fooBar.fChar = barFoo.lchar = 'c'; // AVOID!</a:t>
            </a:r>
          </a:p>
          <a:p>
            <a:pPr marL="165100" marR="0" lvl="0" indent="-1587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Do not use the assignment operator in a place where it can be easily confused with the equality operator: </a:t>
            </a:r>
          </a:p>
          <a:p>
            <a:pPr marL="495300" marR="0" lvl="1" indent="-1714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if (c++ = d++) { // AVOID!</a:t>
            </a:r>
          </a:p>
          <a:p>
            <a:pPr marL="165100" marR="0" lvl="0" indent="-1587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operator precedence</a:t>
            </a:r>
          </a:p>
          <a:p>
            <a:pPr marL="495300" marR="0" lvl="1" indent="-1714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if (a == b &amp;&amp; c == d) // AVOID! </a:t>
            </a:r>
          </a:p>
          <a:p>
            <a:pPr marL="495300" marR="0" lvl="1" indent="-171450" algn="l" rtl="0">
              <a:lnSpc>
                <a:spcPct val="150000"/>
              </a:lnSpc>
              <a:spcBef>
                <a:spcPts val="700"/>
              </a:spcBef>
              <a:spcAft>
                <a:spcPts val="0"/>
              </a:spcAft>
              <a:buClr>
                <a:srgbClr val="000000"/>
              </a:buClr>
              <a:buSzPct val="100000"/>
              <a:buFont typeface="Arial"/>
              <a:buChar char="•"/>
            </a:pPr>
            <a:r>
              <a:rPr lang="en-GB" sz="1700" b="0" i="0" u="none" strike="noStrike" cap="none">
                <a:solidFill>
                  <a:srgbClr val="000000"/>
                </a:solidFill>
                <a:latin typeface="Lato"/>
                <a:ea typeface="Lato"/>
                <a:cs typeface="Lato"/>
                <a:sym typeface="Lato"/>
              </a:rPr>
              <a:t>if ((a == b) &amp;&amp; (c == d)) // RIGHT</a:t>
            </a:r>
          </a:p>
        </p:txBody>
      </p:sp>
      <p:sp>
        <p:nvSpPr>
          <p:cNvPr id="254" name="Shape 254"/>
          <p:cNvSpPr txBox="1">
            <a:spLocks noGrp="1"/>
          </p:cNvSpPr>
          <p:nvPr>
            <p:ph type="sldNum" idx="12"/>
          </p:nvPr>
        </p:nvSpPr>
        <p:spPr>
          <a:xfrm>
            <a:off x="8539552" y="4678025"/>
            <a:ext cx="2166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19</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145" name="Shape 145"/>
          <p:cNvSpPr txBox="1">
            <a:spLocks noGrp="1"/>
          </p:cNvSpPr>
          <p:nvPr>
            <p:ph type="title"/>
          </p:nvPr>
        </p:nvSpPr>
        <p:spPr>
          <a:xfrm>
            <a:off x="407194" y="243261"/>
            <a:ext cx="2669626"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Despre mine</a:t>
            </a:r>
          </a:p>
        </p:txBody>
      </p:sp>
      <p:sp>
        <p:nvSpPr>
          <p:cNvPr id="146" name="Shape 146"/>
          <p:cNvSpPr txBox="1">
            <a:spLocks noGrp="1"/>
          </p:cNvSpPr>
          <p:nvPr>
            <p:ph type="body" idx="1"/>
          </p:nvPr>
        </p:nvSpPr>
        <p:spPr>
          <a:xfrm>
            <a:off x="3386045" y="1082639"/>
            <a:ext cx="5344119" cy="3160061"/>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1996 – 2001 -&gt; participare la toate olimpiadele de informatica locale si judetene</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2001 – 2006 -&gt; Automatica si Calculatoare</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2005 - 2015 -&gt; Programator Java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ianuarie 2013 – prezent -&gt; Gemini Solutions</a:t>
            </a:r>
          </a:p>
          <a:p>
            <a:pPr marL="177800" marR="0" lvl="0" indent="-177800" algn="l" rtl="0">
              <a:lnSpc>
                <a:spcPct val="150000"/>
              </a:lnSpc>
              <a:spcBef>
                <a:spcPts val="800"/>
              </a:spcBef>
              <a:spcAft>
                <a:spcPts val="0"/>
              </a:spcAft>
              <a:buClr>
                <a:srgbClr val="0000FF"/>
              </a:buClr>
              <a:buSzPct val="100000"/>
              <a:buFont typeface="Arial"/>
              <a:buChar char="•"/>
            </a:pPr>
            <a:r>
              <a:rPr lang="en-GB" sz="1800" b="0" i="0" u="sng" strike="noStrike" cap="none">
                <a:solidFill>
                  <a:schemeClr val="hlink"/>
                </a:solidFill>
                <a:latin typeface="Lato"/>
                <a:ea typeface="Lato"/>
                <a:cs typeface="Lato"/>
                <a:sym typeface="Lato"/>
                <a:hlinkClick r:id="rId3"/>
              </a:rPr>
              <a:t>http://about.me/gabi.teris</a:t>
            </a:r>
          </a:p>
        </p:txBody>
      </p:sp>
      <p:sp>
        <p:nvSpPr>
          <p:cNvPr id="147" name="Shape 147"/>
          <p:cNvSpPr txBox="1">
            <a:spLocks noGrp="1"/>
          </p:cNvSpPr>
          <p:nvPr>
            <p:ph type="sldNum" idx="12"/>
          </p:nvPr>
        </p:nvSpPr>
        <p:spPr>
          <a:xfrm>
            <a:off x="8614523" y="4678022"/>
            <a:ext cx="141672"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a:t>
            </a:fld>
            <a:endParaRPr lang="en-GB" sz="900" b="0" i="0" u="none" strike="noStrike" cap="none">
              <a:solidFill>
                <a:srgbClr val="000000"/>
              </a:solidFill>
              <a:latin typeface="Lato"/>
              <a:ea typeface="Lato"/>
              <a:cs typeface="Lato"/>
              <a:sym typeface="Lato"/>
            </a:endParaRPr>
          </a:p>
        </p:txBody>
      </p:sp>
      <p:pic>
        <p:nvPicPr>
          <p:cNvPr id="148" name="Shape 148"/>
          <p:cNvPicPr preferRelativeResize="0"/>
          <p:nvPr/>
        </p:nvPicPr>
        <p:blipFill rotWithShape="1">
          <a:blip r:embed="rId4">
            <a:alphaModFix/>
          </a:blip>
          <a:srcRect/>
          <a:stretch/>
        </p:blipFill>
        <p:spPr>
          <a:xfrm>
            <a:off x="829881" y="1619837"/>
            <a:ext cx="1824253" cy="22609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Shape 259" descr="0137081073.01.S001.LXXXXXXX.jpg"/>
          <p:cNvPicPr preferRelativeResize="0"/>
          <p:nvPr/>
        </p:nvPicPr>
        <p:blipFill>
          <a:blip r:embed="rId3">
            <a:alphaModFix/>
          </a:blip>
          <a:stretch>
            <a:fillRect/>
          </a:stretch>
        </p:blipFill>
        <p:spPr>
          <a:xfrm>
            <a:off x="617550" y="161350"/>
            <a:ext cx="2181799" cy="2832703"/>
          </a:xfrm>
          <a:prstGeom prst="rect">
            <a:avLst/>
          </a:prstGeom>
          <a:noFill/>
          <a:ln>
            <a:noFill/>
          </a:ln>
        </p:spPr>
      </p:pic>
      <p:pic>
        <p:nvPicPr>
          <p:cNvPr id="260" name="Shape 260" descr="81r69ARQevL.jpg"/>
          <p:cNvPicPr preferRelativeResize="0"/>
          <p:nvPr/>
        </p:nvPicPr>
        <p:blipFill>
          <a:blip r:embed="rId4">
            <a:alphaModFix/>
          </a:blip>
          <a:stretch>
            <a:fillRect/>
          </a:stretch>
        </p:blipFill>
        <p:spPr>
          <a:xfrm>
            <a:off x="2110899" y="1458400"/>
            <a:ext cx="2239077" cy="2832700"/>
          </a:xfrm>
          <a:prstGeom prst="rect">
            <a:avLst/>
          </a:prstGeom>
          <a:noFill/>
          <a:ln>
            <a:noFill/>
          </a:ln>
        </p:spPr>
      </p:pic>
      <p:pic>
        <p:nvPicPr>
          <p:cNvPr id="261" name="Shape 261" descr="020161622X.01.S001.LXXXXXXX.jpg"/>
          <p:cNvPicPr preferRelativeResize="0"/>
          <p:nvPr/>
        </p:nvPicPr>
        <p:blipFill>
          <a:blip r:embed="rId5">
            <a:alphaModFix/>
          </a:blip>
          <a:stretch>
            <a:fillRect/>
          </a:stretch>
        </p:blipFill>
        <p:spPr>
          <a:xfrm>
            <a:off x="4234025" y="814325"/>
            <a:ext cx="2512474" cy="3157324"/>
          </a:xfrm>
          <a:prstGeom prst="rect">
            <a:avLst/>
          </a:prstGeom>
          <a:noFill/>
          <a:ln>
            <a:noFill/>
          </a:ln>
        </p:spPr>
      </p:pic>
      <p:pic>
        <p:nvPicPr>
          <p:cNvPr id="262" name="Shape 262" descr="0132350882.01.S001.LXXXXXXX.jpg"/>
          <p:cNvPicPr preferRelativeResize="0"/>
          <p:nvPr/>
        </p:nvPicPr>
        <p:blipFill>
          <a:blip r:embed="rId6">
            <a:alphaModFix/>
          </a:blip>
          <a:stretch>
            <a:fillRect/>
          </a:stretch>
        </p:blipFill>
        <p:spPr>
          <a:xfrm>
            <a:off x="6639475" y="1458400"/>
            <a:ext cx="2092699" cy="27065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07194" y="243261"/>
            <a:ext cx="2860126"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Can you focus?</a:t>
            </a:r>
          </a:p>
        </p:txBody>
      </p:sp>
      <p:sp>
        <p:nvSpPr>
          <p:cNvPr id="268" name="Shape 268"/>
          <p:cNvSpPr txBox="1">
            <a:spLocks noGrp="1"/>
          </p:cNvSpPr>
          <p:nvPr>
            <p:ph type="body" idx="1"/>
          </p:nvPr>
        </p:nvSpPr>
        <p:spPr>
          <a:xfrm>
            <a:off x="390586" y="994046"/>
            <a:ext cx="8362826" cy="3512492"/>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Techniques</a:t>
            </a:r>
          </a:p>
          <a:p>
            <a:pPr marL="520700" marR="0" lvl="1"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Pomodoro</a:t>
            </a:r>
          </a:p>
          <a:p>
            <a:pPr marL="177800" marR="0" lvl="0"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Software</a:t>
            </a:r>
          </a:p>
          <a:p>
            <a:pPr marL="520700" marR="0" lvl="1" indent="-177800" algn="l" rtl="0">
              <a:lnSpc>
                <a:spcPct val="150000"/>
              </a:lnSpc>
              <a:spcBef>
                <a:spcPts val="800"/>
              </a:spcBef>
              <a:spcAft>
                <a:spcPts val="0"/>
              </a:spcAft>
              <a:buClr>
                <a:srgbClr val="FFFFFF"/>
              </a:buClr>
              <a:buSzPct val="100000"/>
              <a:buFont typeface="Arial"/>
              <a:buChar char="•"/>
            </a:pPr>
            <a:r>
              <a:rPr lang="en-GB" sz="1800" b="0" i="0" u="none" strike="noStrike" cap="none">
                <a:solidFill>
                  <a:srgbClr val="FFFFFF"/>
                </a:solidFill>
                <a:latin typeface="Lato"/>
                <a:ea typeface="Lato"/>
                <a:cs typeface="Lato"/>
                <a:sym typeface="Lato"/>
              </a:rPr>
              <a:t>RescueTime</a:t>
            </a:r>
          </a:p>
        </p:txBody>
      </p:sp>
      <p:sp>
        <p:nvSpPr>
          <p:cNvPr id="269" name="Shape 269"/>
          <p:cNvSpPr txBox="1">
            <a:spLocks noGrp="1"/>
          </p:cNvSpPr>
          <p:nvPr>
            <p:ph type="sldNum" idx="12"/>
          </p:nvPr>
        </p:nvSpPr>
        <p:spPr>
          <a:xfrm>
            <a:off x="8483325"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FFFFFF"/>
              </a:buClr>
              <a:buSzPct val="25000"/>
              <a:buFont typeface="Lato"/>
              <a:buNone/>
            </a:pPr>
            <a:fld id="{00000000-1234-1234-1234-123412341234}" type="slidenum">
              <a:rPr lang="en-GB" sz="900" b="0" i="0" u="none" strike="noStrike" cap="none">
                <a:solidFill>
                  <a:srgbClr val="FFFFFF"/>
                </a:solidFill>
                <a:latin typeface="Lato"/>
                <a:ea typeface="Lato"/>
                <a:cs typeface="Lato"/>
                <a:sym typeface="Lato"/>
              </a:rPr>
              <a:t>21</a:t>
            </a:fld>
            <a:endParaRPr lang="en-GB" sz="900" b="0" i="0" u="none" strike="noStrike" cap="none">
              <a:solidFill>
                <a:srgbClr val="FFFFFF"/>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75" name="Shape 275"/>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22</a:t>
            </a:fld>
            <a:endParaRPr lang="en-GB" sz="900" b="0" i="0" u="none" strike="noStrike" cap="none">
              <a:solidFill>
                <a:srgbClr val="000000"/>
              </a:solidFill>
              <a:latin typeface="Lato"/>
              <a:ea typeface="Lato"/>
              <a:cs typeface="Lato"/>
              <a:sym typeface="Lato"/>
            </a:endParaRPr>
          </a:p>
        </p:txBody>
      </p:sp>
      <p:sp>
        <p:nvSpPr>
          <p:cNvPr id="276" name="Shape 276" descr="RescueTime is a personal-analytics service that helps you understand how you spend your time.  RescueTime is a personal-analytics service that helps you understand how you spend your time on the computer and your Android smartphone. There is no manual data-entry required. The web-application works hand-in-hand with the installable client for OS X or Windows.  With RescueTime Solo Lite (the free forever version), you can... - Understand how much time you spend on the computer each day - Discover which applications and web sites you spend the most time on - Rank your productivity with specific sites and applications - Use the Android App to visualize your time spent on the phone with people  With RescueTime Pro ($6 to $9 per month), you get the following additional features - Get Focused: Block distracting websites for a specified period of time so you can get work done - See more detailed data about which documents and web pages you are spending the most time on - Track offline time, such as meetings and phone calls - Set productivity goals and get alerted when you meet them  Note about privacy: Your privacy is incredibly important to us. You can control which sites and applications are tracked, and if something gets track that you don't want, you can easily delete just the data you don't want. You can also choose to track only time during work-hours on weekdays, so your nights and weekends aren't logged." title="Introducing RescueTime.com - Time management made easy">
            <a:hlinkClick r:id="rId3"/>
          </p:cNvPr>
          <p:cNvSpPr/>
          <p:nvPr/>
        </p:nvSpPr>
        <p:spPr>
          <a:xfrm>
            <a:off x="1666874" y="1190624"/>
            <a:ext cx="7477125" cy="3952875"/>
          </a:xfrm>
          <a:prstGeom prst="rect">
            <a:avLst/>
          </a:prstGeom>
          <a:blipFill>
            <a:blip r:embed="rId4">
              <a:alphaModFix/>
            </a:blip>
            <a:stretch>
              <a:fillRect/>
            </a:stretch>
          </a:blipFill>
          <a:ln>
            <a:noFill/>
          </a:ln>
        </p:spPr>
      </p:sp>
      <p:sp>
        <p:nvSpPr>
          <p:cNvPr id="2" name="TextBox 1"/>
          <p:cNvSpPr txBox="1"/>
          <p:nvPr/>
        </p:nvSpPr>
        <p:spPr>
          <a:xfrm>
            <a:off x="1524000" y="523875"/>
            <a:ext cx="6143028" cy="523220"/>
          </a:xfrm>
          <a:prstGeom prst="rect">
            <a:avLst/>
          </a:prstGeom>
          <a:noFill/>
        </p:spPr>
        <p:txBody>
          <a:bodyPr wrap="none" rtlCol="0">
            <a:spAutoFit/>
          </a:bodyPr>
          <a:lstStyle/>
          <a:p>
            <a:pPr lvl="0"/>
            <a:r>
              <a:rPr lang="en-GB" dirty="0">
                <a:latin typeface="Calibri"/>
                <a:ea typeface="Calibri"/>
                <a:cs typeface="Calibri"/>
                <a:sym typeface="Calibri"/>
              </a:rPr>
              <a:t>Introduction to </a:t>
            </a:r>
            <a:r>
              <a:rPr lang="en-GB" dirty="0" err="1">
                <a:latin typeface="Calibri"/>
                <a:ea typeface="Calibri"/>
                <a:cs typeface="Calibri"/>
                <a:sym typeface="Calibri"/>
              </a:rPr>
              <a:t>RescueTime</a:t>
            </a:r>
            <a:r>
              <a:rPr lang="en-GB" dirty="0">
                <a:latin typeface="Calibri"/>
                <a:ea typeface="Calibri"/>
                <a:cs typeface="Calibri"/>
                <a:sym typeface="Calibri"/>
              </a:rPr>
              <a:t>: </a:t>
            </a:r>
            <a:r>
              <a:rPr lang="en-GB" u="sng" dirty="0">
                <a:solidFill>
                  <a:schemeClr val="hlink"/>
                </a:solidFill>
                <a:latin typeface="Calibri"/>
                <a:ea typeface="Calibri"/>
                <a:cs typeface="Calibri"/>
                <a:sym typeface="Calibri"/>
                <a:hlinkClick r:id="rId5"/>
              </a:rPr>
              <a:t>https://www.youtube.com/watch?v=_zHNWACOGjk</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82" name="Shape 282"/>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23</a:t>
            </a:fld>
            <a:endParaRPr lang="en-GB" sz="900" b="0" i="0" u="none" strike="noStrike" cap="none">
              <a:solidFill>
                <a:srgbClr val="000000"/>
              </a:solidFill>
              <a:latin typeface="Lato"/>
              <a:ea typeface="Lato"/>
              <a:cs typeface="Lato"/>
              <a:sym typeface="Lato"/>
            </a:endParaRPr>
          </a:p>
        </p:txBody>
      </p:sp>
      <p:sp>
        <p:nvSpPr>
          <p:cNvPr id="283" name="Shape 283" descr="The Pomodoro Technique®" title="The Pomodoro Technique®">
            <a:hlinkClick r:id="rId3"/>
          </p:cNvPr>
          <p:cNvSpPr/>
          <p:nvPr/>
        </p:nvSpPr>
        <p:spPr>
          <a:xfrm>
            <a:off x="2162174" y="1628774"/>
            <a:ext cx="6981825" cy="3514725"/>
          </a:xfrm>
          <a:prstGeom prst="rect">
            <a:avLst/>
          </a:prstGeom>
          <a:blipFill>
            <a:blip r:embed="rId4">
              <a:alphaModFix/>
            </a:blip>
            <a:stretch>
              <a:fillRect/>
            </a:stretch>
          </a:blipFill>
          <a:ln>
            <a:noFill/>
          </a:ln>
        </p:spPr>
      </p:sp>
      <p:sp>
        <p:nvSpPr>
          <p:cNvPr id="2" name="TextBox 1"/>
          <p:cNvSpPr txBox="1"/>
          <p:nvPr/>
        </p:nvSpPr>
        <p:spPr>
          <a:xfrm>
            <a:off x="1676400" y="514350"/>
            <a:ext cx="4759636" cy="523220"/>
          </a:xfrm>
          <a:prstGeom prst="rect">
            <a:avLst/>
          </a:prstGeom>
          <a:noFill/>
        </p:spPr>
        <p:txBody>
          <a:bodyPr wrap="none" rtlCol="0">
            <a:spAutoFit/>
          </a:bodyPr>
          <a:lstStyle/>
          <a:p>
            <a:pPr lvl="0"/>
            <a:r>
              <a:rPr lang="en-GB" dirty="0">
                <a:latin typeface="Calibri"/>
                <a:ea typeface="Calibri"/>
                <a:cs typeface="Calibri"/>
                <a:sym typeface="Calibri"/>
              </a:rPr>
              <a:t>Pomodoro: </a:t>
            </a:r>
            <a:r>
              <a:rPr lang="en-GB" u="sng" dirty="0">
                <a:solidFill>
                  <a:schemeClr val="hlink"/>
                </a:solidFill>
                <a:latin typeface="Calibri"/>
                <a:ea typeface="Calibri"/>
                <a:cs typeface="Calibri"/>
                <a:sym typeface="Calibri"/>
                <a:hlinkClick r:id="rId5"/>
              </a:rPr>
              <a:t>https://www.youtube.com/watch?v=CT70iCaG0Gs</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289" name="Shape 289"/>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Stay focused</a:t>
            </a:r>
          </a:p>
        </p:txBody>
      </p:sp>
      <p:sp>
        <p:nvSpPr>
          <p:cNvPr id="290" name="Shape 290"/>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set clear goals; make daily to-do lists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work in 60-90 minute blocks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turn off the world</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schedule distractions; stay away from social networks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practice not being distracted</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pay attention to yourself (even put on headphones)  d(^_^)b</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use technology to your advantage</a:t>
            </a:r>
          </a:p>
        </p:txBody>
      </p:sp>
      <p:sp>
        <p:nvSpPr>
          <p:cNvPr id="291" name="Shape 291"/>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24</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Checklists</a:t>
            </a:r>
          </a:p>
        </p:txBody>
      </p:sp>
      <p:sp>
        <p:nvSpPr>
          <p:cNvPr id="297" name="Shape 297"/>
          <p:cNvSpPr txBox="1">
            <a:spLocks noGrp="1"/>
          </p:cNvSpPr>
          <p:nvPr>
            <p:ph type="body" idx="1"/>
          </p:nvPr>
        </p:nvSpPr>
        <p:spPr>
          <a:xfrm>
            <a:off x="390586" y="994045"/>
            <a:ext cx="4114800" cy="1464617"/>
          </a:xfrm>
          <a:prstGeom prst="rect">
            <a:avLst/>
          </a:prstGeom>
          <a:noFill/>
          <a:ln>
            <a:noFill/>
          </a:ln>
        </p:spPr>
        <p:txBody>
          <a:bodyPr lIns="34275" tIns="34275" rIns="34275" bIns="34275" anchor="t" anchorCtr="0">
            <a:noAutofit/>
          </a:bodyPr>
          <a:lstStyle/>
          <a:p>
            <a:pPr marL="139700" marR="0" lvl="0" indent="-139700" algn="l" rtl="0">
              <a:lnSpc>
                <a:spcPct val="150000"/>
              </a:lnSpc>
              <a:spcBef>
                <a:spcPts val="0"/>
              </a:spcBef>
              <a:spcAft>
                <a:spcPts val="0"/>
              </a:spcAft>
              <a:buClr>
                <a:srgbClr val="000000"/>
              </a:buClr>
              <a:buSzPct val="100000"/>
              <a:buFont typeface="Arial"/>
              <a:buChar char="•"/>
            </a:pPr>
            <a:r>
              <a:rPr lang="en-GB" sz="1400" b="1" i="0" u="none" strike="noStrike" cap="none">
                <a:solidFill>
                  <a:srgbClr val="000000"/>
                </a:solidFill>
                <a:latin typeface="Lato"/>
                <a:ea typeface="Lato"/>
                <a:cs typeface="Lato"/>
                <a:sym typeface="Lato"/>
              </a:rPr>
              <a:t>Benefits of checklists</a:t>
            </a:r>
            <a:r>
              <a:rPr lang="en-GB" sz="1400" b="0" i="0" u="none" strike="noStrike" cap="none">
                <a:solidFill>
                  <a:srgbClr val="000000"/>
                </a:solidFill>
                <a:latin typeface="Lato"/>
                <a:ea typeface="Lato"/>
                <a:cs typeface="Lato"/>
                <a:sym typeface="Lato"/>
              </a:rPr>
              <a:t>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Focus on likely sources of error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Form quality standard that aids preparers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Can bring up issues specific to a product </a:t>
            </a:r>
          </a:p>
        </p:txBody>
      </p:sp>
      <p:sp>
        <p:nvSpPr>
          <p:cNvPr id="298" name="Shape 298"/>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25</a:t>
            </a:fld>
            <a:endParaRPr lang="en-GB" sz="900" b="0" i="0" u="none" strike="noStrike" cap="none">
              <a:solidFill>
                <a:srgbClr val="000000"/>
              </a:solidFill>
              <a:latin typeface="Lato"/>
              <a:ea typeface="Lato"/>
              <a:cs typeface="Lato"/>
              <a:sym typeface="Lato"/>
            </a:endParaRPr>
          </a:p>
        </p:txBody>
      </p:sp>
      <p:sp>
        <p:nvSpPr>
          <p:cNvPr id="299" name="Shape 299"/>
          <p:cNvSpPr/>
          <p:nvPr/>
        </p:nvSpPr>
        <p:spPr>
          <a:xfrm>
            <a:off x="407193" y="2805393"/>
            <a:ext cx="4114800" cy="1149883"/>
          </a:xfrm>
          <a:prstGeom prst="rect">
            <a:avLst/>
          </a:prstGeom>
          <a:noFill/>
          <a:ln>
            <a:noFill/>
          </a:ln>
        </p:spPr>
        <p:txBody>
          <a:bodyPr lIns="34275" tIns="34275" rIns="34275" bIns="34275" anchor="t" anchorCtr="0">
            <a:noAutofit/>
          </a:bodyPr>
          <a:lstStyle/>
          <a:p>
            <a:pPr marL="139700" marR="0" lvl="0" indent="-146050" algn="l" rtl="0">
              <a:lnSpc>
                <a:spcPct val="150000"/>
              </a:lnSpc>
              <a:spcBef>
                <a:spcPts val="0"/>
              </a:spcBef>
              <a:spcAft>
                <a:spcPts val="0"/>
              </a:spcAft>
              <a:buClr>
                <a:srgbClr val="000000"/>
              </a:buClr>
              <a:buSzPct val="100000"/>
              <a:buFont typeface="Arial"/>
              <a:buChar char="•"/>
            </a:pPr>
            <a:r>
              <a:rPr lang="en-GB" sz="1500" b="1" i="0" u="none" strike="noStrike" cap="none">
                <a:solidFill>
                  <a:srgbClr val="000000"/>
                </a:solidFill>
                <a:latin typeface="Lato"/>
                <a:ea typeface="Lato"/>
                <a:cs typeface="Lato"/>
                <a:sym typeface="Lato"/>
              </a:rPr>
              <a:t>Should be short</a:t>
            </a:r>
            <a:r>
              <a:rPr lang="en-GB" sz="1500" b="0" i="0" u="none" strike="noStrike" cap="none">
                <a:solidFill>
                  <a:srgbClr val="000000"/>
                </a:solidFill>
                <a:latin typeface="Lato"/>
                <a:ea typeface="Lato"/>
                <a:cs typeface="Lato"/>
                <a:sym typeface="Lato"/>
              </a:rPr>
              <a:t>  </a:t>
            </a:r>
          </a:p>
          <a:p>
            <a:pPr marL="139700" marR="0" lvl="0" indent="-146050" algn="l" rtl="0">
              <a:lnSpc>
                <a:spcPct val="150000"/>
              </a:lnSpc>
              <a:spcBef>
                <a:spcPts val="600"/>
              </a:spcBef>
              <a:spcAft>
                <a:spcPts val="0"/>
              </a:spcAft>
              <a:buClr>
                <a:srgbClr val="000000"/>
              </a:buClr>
              <a:buSzPct val="100000"/>
              <a:buFont typeface="Arial"/>
              <a:buChar char="•"/>
            </a:pPr>
            <a:r>
              <a:rPr lang="en-GB" sz="1500" b="0" i="0" u="none" strike="noStrike" cap="none">
                <a:solidFill>
                  <a:srgbClr val="000000"/>
                </a:solidFill>
                <a:latin typeface="Lato"/>
                <a:ea typeface="Lato"/>
                <a:cs typeface="Lato"/>
                <a:sym typeface="Lato"/>
              </a:rPr>
              <a:t>About seven items </a:t>
            </a:r>
          </a:p>
          <a:p>
            <a:pPr marL="139700" marR="0" lvl="0" indent="-146050" algn="l" rtl="0">
              <a:lnSpc>
                <a:spcPct val="150000"/>
              </a:lnSpc>
              <a:spcBef>
                <a:spcPts val="600"/>
              </a:spcBef>
              <a:spcAft>
                <a:spcPts val="0"/>
              </a:spcAft>
              <a:buClr>
                <a:srgbClr val="000000"/>
              </a:buClr>
              <a:buSzPct val="100000"/>
              <a:buFont typeface="Arial"/>
              <a:buChar char="•"/>
            </a:pPr>
            <a:r>
              <a:rPr lang="en-GB" sz="1500" b="0" i="0" u="none" strike="noStrike" cap="none">
                <a:solidFill>
                  <a:srgbClr val="000000"/>
                </a:solidFill>
                <a:latin typeface="Lato"/>
                <a:ea typeface="Lato"/>
                <a:cs typeface="Lato"/>
                <a:sym typeface="Lato"/>
              </a:rPr>
              <a:t>If more, group and do multiple passes</a:t>
            </a:r>
          </a:p>
        </p:txBody>
      </p:sp>
      <p:sp>
        <p:nvSpPr>
          <p:cNvPr id="300" name="Shape 300"/>
          <p:cNvSpPr/>
          <p:nvPr/>
        </p:nvSpPr>
        <p:spPr>
          <a:xfrm>
            <a:off x="4638736" y="994045"/>
            <a:ext cx="4114800" cy="1898226"/>
          </a:xfrm>
          <a:prstGeom prst="rect">
            <a:avLst/>
          </a:prstGeom>
          <a:noFill/>
          <a:ln>
            <a:noFill/>
          </a:ln>
        </p:spPr>
        <p:txBody>
          <a:bodyPr lIns="34275" tIns="34275" rIns="34275" bIns="34275" anchor="t" anchorCtr="0">
            <a:noAutofit/>
          </a:bodyPr>
          <a:lstStyle/>
          <a:p>
            <a:pPr marL="139700" marR="0" lvl="0" indent="-139700" algn="l" rtl="0">
              <a:lnSpc>
                <a:spcPct val="150000"/>
              </a:lnSpc>
              <a:spcBef>
                <a:spcPts val="0"/>
              </a:spcBef>
              <a:spcAft>
                <a:spcPts val="0"/>
              </a:spcAft>
              <a:buClr>
                <a:srgbClr val="000000"/>
              </a:buClr>
              <a:buSzPct val="100000"/>
              <a:buFont typeface="Arial"/>
              <a:buChar char="•"/>
            </a:pPr>
            <a:r>
              <a:rPr lang="en-GB" sz="1400" b="1" i="0" u="none" strike="noStrike" cap="none">
                <a:solidFill>
                  <a:srgbClr val="000000"/>
                </a:solidFill>
                <a:latin typeface="Lato"/>
                <a:ea typeface="Lato"/>
                <a:cs typeface="Lato"/>
                <a:sym typeface="Lato"/>
              </a:rPr>
              <a:t>Focus</a:t>
            </a:r>
            <a:r>
              <a:rPr lang="en-GB" sz="1400" b="0" i="0" u="none" strike="noStrike" cap="none">
                <a:solidFill>
                  <a:srgbClr val="000000"/>
                </a:solidFill>
                <a:latin typeface="Lato"/>
                <a:ea typeface="Lato"/>
                <a:cs typeface="Lato"/>
                <a:sym typeface="Lato"/>
              </a:rPr>
              <a:t>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Priority issues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Issues unlikely to be found other ways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Historical problems  </a:t>
            </a:r>
          </a:p>
          <a:p>
            <a:pPr marL="139700" marR="0" lvl="0" indent="-139700" algn="l" rtl="0">
              <a:lnSpc>
                <a:spcPct val="150000"/>
              </a:lnSpc>
              <a:spcBef>
                <a:spcPts val="500"/>
              </a:spcBef>
              <a:spcAft>
                <a:spcPts val="0"/>
              </a:spcAft>
              <a:buClr>
                <a:srgbClr val="000000"/>
              </a:buClr>
              <a:buSzPct val="100000"/>
              <a:buFont typeface="Arial"/>
              <a:buChar char="•"/>
            </a:pPr>
            <a:r>
              <a:rPr lang="en-GB" sz="1400" b="0" i="0" u="none" strike="noStrike" cap="none">
                <a:solidFill>
                  <a:srgbClr val="000000"/>
                </a:solidFill>
                <a:latin typeface="Lato"/>
                <a:ea typeface="Lato"/>
                <a:cs typeface="Lato"/>
                <a:sym typeface="Lato"/>
              </a:rPr>
              <a:t>Issues specific to the document </a:t>
            </a:r>
          </a:p>
        </p:txBody>
      </p:sp>
      <p:sp>
        <p:nvSpPr>
          <p:cNvPr id="301" name="Shape 301"/>
          <p:cNvSpPr/>
          <p:nvPr/>
        </p:nvSpPr>
        <p:spPr>
          <a:xfrm>
            <a:off x="4638736" y="3272118"/>
            <a:ext cx="4114800" cy="1026058"/>
          </a:xfrm>
          <a:prstGeom prst="rect">
            <a:avLst/>
          </a:prstGeom>
          <a:noFill/>
          <a:ln>
            <a:noFill/>
          </a:ln>
        </p:spPr>
        <p:txBody>
          <a:bodyPr lIns="34275" tIns="34275" rIns="34275" bIns="34275" anchor="t" anchorCtr="0">
            <a:noAutofit/>
          </a:bodyPr>
          <a:lstStyle/>
          <a:p>
            <a:pPr marL="139700" marR="0" lvl="0" indent="-146050" algn="l" rtl="0">
              <a:lnSpc>
                <a:spcPct val="150000"/>
              </a:lnSpc>
              <a:spcBef>
                <a:spcPts val="0"/>
              </a:spcBef>
              <a:spcAft>
                <a:spcPts val="0"/>
              </a:spcAft>
              <a:buClr>
                <a:srgbClr val="000000"/>
              </a:buClr>
              <a:buSzPct val="100000"/>
              <a:buFont typeface="Arial"/>
              <a:buChar char="•"/>
            </a:pPr>
            <a:r>
              <a:rPr lang="en-GB" sz="1500" b="1" i="0" u="none" strike="noStrike" cap="none">
                <a:solidFill>
                  <a:srgbClr val="000000"/>
                </a:solidFill>
                <a:latin typeface="Lato"/>
                <a:ea typeface="Lato"/>
                <a:cs typeface="Lato"/>
                <a:sym typeface="Lato"/>
              </a:rPr>
              <a:t>Start with checklist from well-known source</a:t>
            </a:r>
            <a:r>
              <a:rPr lang="en-GB" sz="1500" b="0" i="0" u="none" strike="noStrike" cap="none">
                <a:solidFill>
                  <a:srgbClr val="000000"/>
                </a:solidFill>
                <a:latin typeface="Lato"/>
                <a:ea typeface="Lato"/>
                <a:cs typeface="Lato"/>
                <a:sym typeface="Lato"/>
              </a:rPr>
              <a:t>  </a:t>
            </a:r>
          </a:p>
          <a:p>
            <a:pPr marL="139700" marR="0" lvl="0" indent="-146050" algn="l" rtl="0">
              <a:lnSpc>
                <a:spcPct val="150000"/>
              </a:lnSpc>
              <a:spcBef>
                <a:spcPts val="600"/>
              </a:spcBef>
              <a:spcAft>
                <a:spcPts val="0"/>
              </a:spcAft>
              <a:buClr>
                <a:srgbClr val="000000"/>
              </a:buClr>
              <a:buSzPct val="100000"/>
              <a:buFont typeface="Arial"/>
              <a:buChar char="•"/>
            </a:pPr>
            <a:r>
              <a:rPr lang="en-GB" sz="1500" b="0" i="0" u="none" strike="noStrike" cap="none">
                <a:solidFill>
                  <a:srgbClr val="000000"/>
                </a:solidFill>
                <a:latin typeface="Lato"/>
                <a:ea typeface="Lato"/>
                <a:cs typeface="Lato"/>
                <a:sym typeface="Lato"/>
              </a:rPr>
              <a:t>Refine based on experience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07" name="Shape 307"/>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1500" b="1" i="0" u="none" strike="noStrike" cap="none">
                <a:solidFill>
                  <a:srgbClr val="FFFFFF"/>
                </a:solidFill>
                <a:latin typeface="Lato"/>
                <a:ea typeface="Lato"/>
                <a:cs typeface="Lato"/>
                <a:sym typeface="Lato"/>
              </a:rPr>
              <a:t>Code and code complexity metrics</a:t>
            </a:r>
          </a:p>
        </p:txBody>
      </p:sp>
      <p:sp>
        <p:nvSpPr>
          <p:cNvPr id="308" name="Shape 308"/>
          <p:cNvSpPr txBox="1">
            <a:spLocks noGrp="1"/>
          </p:cNvSpPr>
          <p:nvPr>
            <p:ph type="body" idx="1"/>
          </p:nvPr>
        </p:nvSpPr>
        <p:spPr>
          <a:xfrm>
            <a:off x="390586" y="994045"/>
            <a:ext cx="8362826" cy="333724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Clang: http://clang-analyzer.llvm.org/</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Cppcheck: http://cppcheck.sourceforge.net/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CppDepend: http://www.cppdepend.com/</a:t>
            </a:r>
          </a:p>
        </p:txBody>
      </p:sp>
      <p:sp>
        <p:nvSpPr>
          <p:cNvPr id="309" name="Shape 309"/>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26</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15" name="Shape 315"/>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1500" b="1" i="0" u="none" strike="noStrike" cap="none">
                <a:solidFill>
                  <a:srgbClr val="FFFFFF"/>
                </a:solidFill>
                <a:latin typeface="Lato"/>
                <a:ea typeface="Lato"/>
                <a:cs typeface="Lato"/>
                <a:sym typeface="Lato"/>
              </a:rPr>
              <a:t>Code and code complexity metrics</a:t>
            </a:r>
          </a:p>
        </p:txBody>
      </p:sp>
      <p:sp>
        <p:nvSpPr>
          <p:cNvPr id="316" name="Shape 316"/>
          <p:cNvSpPr txBox="1">
            <a:spLocks noGrp="1"/>
          </p:cNvSpPr>
          <p:nvPr>
            <p:ph type="body" idx="1"/>
          </p:nvPr>
        </p:nvSpPr>
        <p:spPr>
          <a:xfrm>
            <a:off x="390586" y="994045"/>
            <a:ext cx="8362826" cy="333724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Checkstyle</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Findbugs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Emma</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JArchitect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Sonar: http://nemo.sonarqube.org/</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SourceMeter</a:t>
            </a:r>
          </a:p>
        </p:txBody>
      </p:sp>
      <p:sp>
        <p:nvSpPr>
          <p:cNvPr id="317" name="Shape 317"/>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27</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checkstyle.png"/>
          <p:cNvPicPr preferRelativeResize="0"/>
          <p:nvPr/>
        </p:nvPicPr>
        <p:blipFill>
          <a:blip r:embed="rId3">
            <a:alphaModFix/>
          </a:blip>
          <a:stretch>
            <a:fillRect/>
          </a:stretch>
        </p:blipFill>
        <p:spPr>
          <a:xfrm>
            <a:off x="152400" y="152400"/>
            <a:ext cx="6271936"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eclipse_checkstyle.png"/>
          <p:cNvPicPr preferRelativeResize="0"/>
          <p:nvPr/>
        </p:nvPicPr>
        <p:blipFill>
          <a:blip r:embed="rId3">
            <a:alphaModFix/>
          </a:blip>
          <a:stretch>
            <a:fillRect/>
          </a:stretch>
        </p:blipFill>
        <p:spPr>
          <a:xfrm>
            <a:off x="152400" y="152400"/>
            <a:ext cx="7122876"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154" name="Shape 154"/>
          <p:cNvSpPr txBox="1">
            <a:spLocks noGrp="1"/>
          </p:cNvSpPr>
          <p:nvPr>
            <p:ph type="title"/>
          </p:nvPr>
        </p:nvSpPr>
        <p:spPr>
          <a:xfrm>
            <a:off x="407194" y="243261"/>
            <a:ext cx="2669626"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Big Picture</a:t>
            </a:r>
          </a:p>
        </p:txBody>
      </p:sp>
      <p:sp>
        <p:nvSpPr>
          <p:cNvPr id="155" name="Shape 155"/>
          <p:cNvSpPr txBox="1">
            <a:spLocks noGrp="1"/>
          </p:cNvSpPr>
          <p:nvPr>
            <p:ph type="body" idx="1"/>
          </p:nvPr>
        </p:nvSpPr>
        <p:spPr>
          <a:xfrm>
            <a:off x="413426" y="818801"/>
            <a:ext cx="8435236" cy="342389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Ian Sommerville has identified four generalised attributes of good software, which are not concerned with what a program does, but how well the program does it: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Maintainability.</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Dependability.</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Efficiency.</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Usability.</a:t>
            </a:r>
          </a:p>
        </p:txBody>
      </p:sp>
      <p:sp>
        <p:nvSpPr>
          <p:cNvPr id="156" name="Shape 156"/>
          <p:cNvSpPr txBox="1">
            <a:spLocks noGrp="1"/>
          </p:cNvSpPr>
          <p:nvPr>
            <p:ph type="sldNum" idx="12"/>
          </p:nvPr>
        </p:nvSpPr>
        <p:spPr>
          <a:xfrm>
            <a:off x="8614523" y="4678022"/>
            <a:ext cx="141672" cy="201929"/>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3</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descr="ide-analysis-main-cut.png"/>
          <p:cNvPicPr preferRelativeResize="0"/>
          <p:nvPr/>
        </p:nvPicPr>
        <p:blipFill>
          <a:blip r:embed="rId3">
            <a:alphaModFix/>
          </a:blip>
          <a:stretch>
            <a:fillRect/>
          </a:stretch>
        </p:blipFill>
        <p:spPr>
          <a:xfrm>
            <a:off x="1524000" y="1238250"/>
            <a:ext cx="6096000" cy="2667000"/>
          </a:xfrm>
          <a:prstGeom prst="rect">
            <a:avLst/>
          </a:prstGeom>
          <a:noFill/>
          <a:ln>
            <a:noFill/>
          </a:ln>
        </p:spPr>
      </p:pic>
      <p:sp>
        <p:nvSpPr>
          <p:cNvPr id="333" name="Shape 333"/>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rtl="0">
              <a:spcBef>
                <a:spcPts val="0"/>
              </a:spcBef>
              <a:buNone/>
            </a:pPr>
            <a:r>
              <a:rPr lang="en-GB"/>
              <a:t>Findbugs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descr="findbugs_perspective.png"/>
          <p:cNvPicPr preferRelativeResize="0"/>
          <p:nvPr/>
        </p:nvPicPr>
        <p:blipFill>
          <a:blip r:embed="rId3">
            <a:alphaModFix/>
          </a:blip>
          <a:stretch>
            <a:fillRect/>
          </a:stretch>
        </p:blipFill>
        <p:spPr>
          <a:xfrm>
            <a:off x="152400" y="152400"/>
            <a:ext cx="6191202" cy="48386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descr="findBugs_idea.png"/>
          <p:cNvPicPr preferRelativeResize="0"/>
          <p:nvPr/>
        </p:nvPicPr>
        <p:blipFill>
          <a:blip r:embed="rId3">
            <a:alphaModFix/>
          </a:blip>
          <a:stretch>
            <a:fillRect/>
          </a:stretch>
        </p:blipFill>
        <p:spPr>
          <a:xfrm>
            <a:off x="0" y="-10300"/>
            <a:ext cx="9144001" cy="4881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descr="cache7.png"/>
          <p:cNvPicPr preferRelativeResize="0"/>
          <p:nvPr/>
        </p:nvPicPr>
        <p:blipFill>
          <a:blip r:embed="rId3">
            <a:alphaModFix/>
          </a:blip>
          <a:stretch>
            <a:fillRect/>
          </a:stretch>
        </p:blipFill>
        <p:spPr>
          <a:xfrm>
            <a:off x="0" y="0"/>
            <a:ext cx="9144001" cy="4991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Shape 353" descr="pmd_eclipse_1.gif"/>
          <p:cNvPicPr preferRelativeResize="0"/>
          <p:nvPr/>
        </p:nvPicPr>
        <p:blipFill>
          <a:blip r:embed="rId3">
            <a:alphaModFix/>
          </a:blip>
          <a:stretch>
            <a:fillRect/>
          </a:stretch>
        </p:blipFill>
        <p:spPr>
          <a:xfrm>
            <a:off x="152400" y="152400"/>
            <a:ext cx="6658628"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descr="http://www.javafortesters.com  When you have worked through the &quot;Java For Testers&quot; book and want to improve your Java skills, one easy way of improving is to install some plugins which will provide suggestions on improving the code you have written. In this video I describe the use of Checkstyle, FindBugs and PMD, and an easy way of installing them into IntelliJ using the QAPlug plugin.  For more information on Java For Testers visit: http://www.javafortesters.com" title="Using FindBugs, CheckStyle and PMD from IntelliJ with QAplug to improve your Java Coding">
            <a:hlinkClick r:id="rId3"/>
          </p:cNvPr>
          <p:cNvSpPr/>
          <p:nvPr/>
        </p:nvSpPr>
        <p:spPr>
          <a:xfrm>
            <a:off x="1662545" y="938151"/>
            <a:ext cx="7481454" cy="4205349"/>
          </a:xfrm>
          <a:prstGeom prst="rect">
            <a:avLst/>
          </a:prstGeom>
          <a:blipFill>
            <a:blip r:embed="rId4">
              <a:alphaModFix/>
            </a:blip>
            <a:stretch>
              <a:fillRect/>
            </a:stretch>
          </a:blipFill>
          <a:ln>
            <a:noFill/>
          </a:ln>
        </p:spPr>
      </p:sp>
      <p:sp>
        <p:nvSpPr>
          <p:cNvPr id="4" name="TextBox 3"/>
          <p:cNvSpPr txBox="1"/>
          <p:nvPr/>
        </p:nvSpPr>
        <p:spPr>
          <a:xfrm>
            <a:off x="1567543" y="273132"/>
            <a:ext cx="2582758" cy="307777"/>
          </a:xfrm>
          <a:prstGeom prst="rect">
            <a:avLst/>
          </a:prstGeom>
          <a:noFill/>
        </p:spPr>
        <p:txBody>
          <a:bodyPr wrap="none" rtlCol="0">
            <a:spAutoFit/>
          </a:bodyPr>
          <a:lstStyle/>
          <a:p>
            <a:r>
              <a:rPr lang="en-US" dirty="0"/>
              <a:t>https://</a:t>
            </a:r>
            <a:r>
              <a:rPr lang="en-US" dirty="0" err="1"/>
              <a:t>youtu.be</a:t>
            </a:r>
            <a:r>
              <a:rPr lang="en-US" dirty="0"/>
              <a:t>/o4pdkgHfQS4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BREAK!</a:t>
            </a:r>
          </a:p>
        </p:txBody>
      </p:sp>
      <p:sp>
        <p:nvSpPr>
          <p:cNvPr id="364" name="Shape 364"/>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36</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70" name="Shape 370"/>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Pair Programming</a:t>
            </a:r>
          </a:p>
        </p:txBody>
      </p:sp>
      <p:sp>
        <p:nvSpPr>
          <p:cNvPr id="371" name="Shape 371"/>
          <p:cNvSpPr txBox="1">
            <a:spLocks noGrp="1"/>
          </p:cNvSpPr>
          <p:nvPr>
            <p:ph type="body" idx="1"/>
          </p:nvPr>
        </p:nvSpPr>
        <p:spPr>
          <a:xfrm>
            <a:off x="390586" y="994045"/>
            <a:ext cx="8362826" cy="333724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an agile software development technique in which two programmers work as a pair together on one workstation </a:t>
            </a:r>
          </a:p>
          <a:p>
            <a:pPr marL="520700" marR="0" lvl="1"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the driver</a:t>
            </a:r>
          </a:p>
          <a:p>
            <a:pPr marL="863600" marR="0" lvl="2"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writes code</a:t>
            </a:r>
          </a:p>
          <a:p>
            <a:pPr marL="520700" marR="0" lvl="1"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the observer, pointer or navigator </a:t>
            </a:r>
          </a:p>
          <a:p>
            <a:pPr marL="863600" marR="0" lvl="2"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reviews each line of code as it is typed in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The two programmers switch roles frequently</a:t>
            </a:r>
          </a:p>
        </p:txBody>
      </p:sp>
      <p:sp>
        <p:nvSpPr>
          <p:cNvPr id="372" name="Shape 372"/>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37</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descr="This video on pair programming is part of an ongoing series of short videos covering common Agile Practices. These complement our free Agile in Practice Help Sheets on our website at www.agileacademy.com.au/agile/about_agile." title="Agile in Practice: Pair Programming">
            <a:hlinkClick r:id="rId3"/>
          </p:cNvPr>
          <p:cNvSpPr/>
          <p:nvPr/>
        </p:nvSpPr>
        <p:spPr>
          <a:xfrm>
            <a:off x="2576944" y="961900"/>
            <a:ext cx="6567055" cy="4181599"/>
          </a:xfrm>
          <a:prstGeom prst="rect">
            <a:avLst/>
          </a:prstGeom>
          <a:blipFill>
            <a:blip r:embed="rId4">
              <a:alphaModFix/>
            </a:blip>
            <a:stretch>
              <a:fillRect/>
            </a:stretch>
          </a:blipFill>
          <a:ln>
            <a:noFill/>
          </a:ln>
        </p:spPr>
      </p:sp>
      <p:sp>
        <p:nvSpPr>
          <p:cNvPr id="2" name="Rectangle 1"/>
          <p:cNvSpPr/>
          <p:nvPr/>
        </p:nvSpPr>
        <p:spPr>
          <a:xfrm>
            <a:off x="1026485" y="220927"/>
            <a:ext cx="3908442" cy="307777"/>
          </a:xfrm>
          <a:prstGeom prst="rect">
            <a:avLst/>
          </a:prstGeom>
        </p:spPr>
        <p:txBody>
          <a:bodyPr wrap="none">
            <a:spAutoFit/>
          </a:bodyPr>
          <a:lstStyle/>
          <a:p>
            <a:pPr lvl="0">
              <a:buSzPct val="25000"/>
            </a:pPr>
            <a:r>
              <a:rPr lang="en-GB" dirty="0">
                <a:latin typeface="Calibri"/>
                <a:ea typeface="Calibri"/>
                <a:cs typeface="Calibri"/>
                <a:sym typeface="Calibri"/>
              </a:rPr>
              <a:t>https://</a:t>
            </a:r>
            <a:r>
              <a:rPr lang="en-GB" dirty="0" err="1">
                <a:latin typeface="Calibri"/>
                <a:ea typeface="Calibri"/>
                <a:cs typeface="Calibri"/>
                <a:sym typeface="Calibri"/>
              </a:rPr>
              <a:t>www.youtube.com</a:t>
            </a:r>
            <a:r>
              <a:rPr lang="en-GB" dirty="0">
                <a:latin typeface="Calibri"/>
                <a:ea typeface="Calibri"/>
                <a:cs typeface="Calibri"/>
                <a:sym typeface="Calibri"/>
              </a:rPr>
              <a:t>/</a:t>
            </a:r>
            <a:r>
              <a:rPr lang="en-GB" dirty="0" err="1">
                <a:latin typeface="Calibri"/>
                <a:ea typeface="Calibri"/>
                <a:cs typeface="Calibri"/>
                <a:sym typeface="Calibri"/>
              </a:rPr>
              <a:t>watch?v</a:t>
            </a:r>
            <a:r>
              <a:rPr lang="en-GB" dirty="0">
                <a:latin typeface="Calibri"/>
                <a:ea typeface="Calibri"/>
                <a:cs typeface="Calibri"/>
                <a:sym typeface="Calibri"/>
              </a:rPr>
              <a:t>=ET3Q6zNK3Io</a:t>
            </a:r>
            <a:endParaRPr lang="en-GB" dirty="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83" name="Shape 383"/>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Advantages</a:t>
            </a:r>
          </a:p>
        </p:txBody>
      </p:sp>
      <p:sp>
        <p:nvSpPr>
          <p:cNvPr id="384" name="Shape 384"/>
          <p:cNvSpPr txBox="1">
            <a:spLocks noGrp="1"/>
          </p:cNvSpPr>
          <p:nvPr>
            <p:ph type="body" idx="1"/>
          </p:nvPr>
        </p:nvSpPr>
        <p:spPr>
          <a:xfrm>
            <a:off x="390586" y="994045"/>
            <a:ext cx="8362826" cy="333724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Economics: 15% more time, 15% fewer defects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Design quality: different prior experiences, larger pool of solutions</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Satisfaction: happy, confident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Learning: knowledge sharing</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Team-building and communication: increased information flow within the team</a:t>
            </a:r>
          </a:p>
        </p:txBody>
      </p:sp>
      <p:sp>
        <p:nvSpPr>
          <p:cNvPr id="385" name="Shape 385"/>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39</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a:spcBef>
                <a:spcPts val="0"/>
              </a:spcBef>
              <a:buNone/>
            </a:pPr>
            <a:r>
              <a:rPr lang="en-GB"/>
              <a:t>Mantainability</a:t>
            </a:r>
          </a:p>
        </p:txBody>
      </p:sp>
      <p:pic>
        <p:nvPicPr>
          <p:cNvPr id="162" name="Shape 162" descr="ISO_25010_Maintainability_Model.png"/>
          <p:cNvPicPr preferRelativeResize="0"/>
          <p:nvPr/>
        </p:nvPicPr>
        <p:blipFill>
          <a:blip r:embed="rId3">
            <a:alphaModFix/>
          </a:blip>
          <a:stretch>
            <a:fillRect/>
          </a:stretch>
        </p:blipFill>
        <p:spPr>
          <a:xfrm>
            <a:off x="407200" y="960825"/>
            <a:ext cx="8349000" cy="354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91" name="Shape 391"/>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Pairing variations</a:t>
            </a:r>
          </a:p>
        </p:txBody>
      </p:sp>
      <p:sp>
        <p:nvSpPr>
          <p:cNvPr id="392" name="Shape 392"/>
          <p:cNvSpPr txBox="1">
            <a:spLocks noGrp="1"/>
          </p:cNvSpPr>
          <p:nvPr>
            <p:ph type="body" idx="1"/>
          </p:nvPr>
        </p:nvSpPr>
        <p:spPr>
          <a:xfrm>
            <a:off x="390586" y="994045"/>
            <a:ext cx="8362826" cy="3337249"/>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expert - expert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expert - novice</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novice - novice</a:t>
            </a:r>
          </a:p>
        </p:txBody>
      </p:sp>
      <p:sp>
        <p:nvSpPr>
          <p:cNvPr id="393" name="Shape 393"/>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40</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399" name="Shape 399"/>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Peer Reviews</a:t>
            </a:r>
          </a:p>
        </p:txBody>
      </p:sp>
      <p:sp>
        <p:nvSpPr>
          <p:cNvPr id="400" name="Shape 400"/>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reveal errors in function, logic, or implementation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ensure that a work product satisfies its specification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check for conformance to standards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give managers insight into product quality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communicate technical information in a project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enable someone besides the author to support or modify a work product  </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identify process improvement opportunities</a:t>
            </a:r>
          </a:p>
        </p:txBody>
      </p:sp>
      <p:sp>
        <p:nvSpPr>
          <p:cNvPr id="401" name="Shape 401"/>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41</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07" name="Shape 407"/>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Who Benefits</a:t>
            </a:r>
          </a:p>
        </p:txBody>
      </p:sp>
      <p:sp>
        <p:nvSpPr>
          <p:cNvPr id="408" name="Shape 408"/>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Developer</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Maintainer</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Test Engineer</a:t>
            </a:r>
          </a:p>
        </p:txBody>
      </p:sp>
      <p:sp>
        <p:nvSpPr>
          <p:cNvPr id="409" name="Shape 409"/>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42</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15" name="Shape 415"/>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Who Benefits</a:t>
            </a:r>
          </a:p>
        </p:txBody>
      </p:sp>
      <p:sp>
        <p:nvSpPr>
          <p:cNvPr id="416" name="Shape 416"/>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77800" marR="0" lvl="0" indent="-177800" algn="l" rtl="0">
              <a:lnSpc>
                <a:spcPct val="150000"/>
              </a:lnSpc>
              <a:spcBef>
                <a:spcPts val="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Requirements Analyst</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Project Manager</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Development Manager</a:t>
            </a:r>
          </a:p>
          <a:p>
            <a:pPr marL="177800" marR="0" lvl="0" indent="-177800" algn="l" rtl="0">
              <a:lnSpc>
                <a:spcPct val="150000"/>
              </a:lnSpc>
              <a:spcBef>
                <a:spcPts val="800"/>
              </a:spcBef>
              <a:spcAft>
                <a:spcPts val="0"/>
              </a:spcAft>
              <a:buClr>
                <a:srgbClr val="000000"/>
              </a:buClr>
              <a:buSzPct val="100000"/>
              <a:buFont typeface="Arial"/>
              <a:buChar char="•"/>
            </a:pPr>
            <a:r>
              <a:rPr lang="en-GB" sz="1800" b="0" i="0" u="none" strike="noStrike" cap="none">
                <a:solidFill>
                  <a:srgbClr val="000000"/>
                </a:solidFill>
                <a:latin typeface="Lato"/>
                <a:ea typeface="Lato"/>
                <a:cs typeface="Lato"/>
                <a:sym typeface="Lato"/>
              </a:rPr>
              <a:t>QA Manager</a:t>
            </a:r>
          </a:p>
        </p:txBody>
      </p:sp>
      <p:sp>
        <p:nvSpPr>
          <p:cNvPr id="417" name="Shape 417"/>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43</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23" name="Shape 423"/>
          <p:cNvSpPr txBox="1">
            <a:spLocks noGrp="1"/>
          </p:cNvSpPr>
          <p:nvPr>
            <p:ph type="title"/>
          </p:nvPr>
        </p:nvSpPr>
        <p:spPr>
          <a:xfrm>
            <a:off x="407202" y="243250"/>
            <a:ext cx="4055700" cy="404100"/>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1600" b="1" i="0" u="none" strike="noStrike" cap="none">
                <a:solidFill>
                  <a:srgbClr val="FFFFFF"/>
                </a:solidFill>
                <a:latin typeface="Lato"/>
                <a:ea typeface="Lato"/>
                <a:cs typeface="Lato"/>
                <a:sym typeface="Lato"/>
              </a:rPr>
              <a:t>Cultural Barriers to Peer Reviews</a:t>
            </a:r>
          </a:p>
        </p:txBody>
      </p:sp>
      <p:sp>
        <p:nvSpPr>
          <p:cNvPr id="424" name="Shape 424"/>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52400" marR="0" lvl="0" indent="-152400" algn="l" rtl="0">
              <a:lnSpc>
                <a:spcPct val="150000"/>
              </a:lnSpc>
              <a:spcBef>
                <a:spcPts val="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 Fear of public ridicule or criticism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Previous negative review experiences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Fear that management will hold defects against the author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Attitude that “my work doesn’t need reviewing”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Concern that reviews will slow the project down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 outcomes that managers overrule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Belief that testing is faster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National or team cultures that avoid personal criticism</a:t>
            </a:r>
          </a:p>
        </p:txBody>
      </p:sp>
      <p:sp>
        <p:nvSpPr>
          <p:cNvPr id="425" name="Shape 425"/>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44</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31" name="Shape 431"/>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Informal or formal?</a:t>
            </a:r>
          </a:p>
        </p:txBody>
      </p:sp>
      <p:sp>
        <p:nvSpPr>
          <p:cNvPr id="432" name="Shape 432"/>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14300" marR="0" lvl="0" indent="-107950" algn="l" rtl="0">
              <a:lnSpc>
                <a:spcPct val="150000"/>
              </a:lnSpc>
              <a:spcBef>
                <a:spcPts val="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Informal Reviews </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No defined process or participant roles </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Usually ad hoc, rather than planned</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Examples: walkthrough, peer deskcheck, passaround</a:t>
            </a:r>
          </a:p>
          <a:p>
            <a:pPr marL="114300" marR="0" lvl="0" indent="-1079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Formal Reviews</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Defined review objectives</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Follow a documented review process</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Defined participant roles and trained team</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Checklists, rules, or analysis methods used to find defects</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Management report produced on product status</a:t>
            </a:r>
          </a:p>
          <a:p>
            <a:pPr marL="330200" marR="0" lvl="1" indent="-120650" algn="l" rtl="0">
              <a:lnSpc>
                <a:spcPct val="150000"/>
              </a:lnSpc>
              <a:spcBef>
                <a:spcPts val="500"/>
              </a:spcBef>
              <a:spcAft>
                <a:spcPts val="0"/>
              </a:spcAft>
              <a:buClr>
                <a:srgbClr val="000000"/>
              </a:buClr>
              <a:buSzPct val="100000"/>
              <a:buFont typeface="Arial"/>
              <a:buChar char="•"/>
            </a:pPr>
            <a:r>
              <a:rPr lang="en-GB" sz="1100" b="0" i="0" u="none" strike="noStrike" cap="none">
                <a:solidFill>
                  <a:srgbClr val="000000"/>
                </a:solidFill>
                <a:latin typeface="Lato"/>
                <a:ea typeface="Lato"/>
                <a:cs typeface="Lato"/>
                <a:sym typeface="Lato"/>
              </a:rPr>
              <a:t>Data collected for quality control and process management</a:t>
            </a:r>
          </a:p>
        </p:txBody>
      </p:sp>
      <p:sp>
        <p:nvSpPr>
          <p:cNvPr id="433" name="Shape 433"/>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45</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39" name="Shape 439"/>
          <p:cNvSpPr txBox="1">
            <a:spLocks noGrp="1"/>
          </p:cNvSpPr>
          <p:nvPr>
            <p:ph type="title"/>
          </p:nvPr>
        </p:nvSpPr>
        <p:spPr>
          <a:xfrm>
            <a:off x="407201" y="243250"/>
            <a:ext cx="3774600" cy="404100"/>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000" b="1" i="0" u="none" strike="noStrike" cap="none">
                <a:solidFill>
                  <a:srgbClr val="FFFFFF"/>
                </a:solidFill>
                <a:latin typeface="Lato"/>
                <a:ea typeface="Lato"/>
                <a:cs typeface="Lato"/>
                <a:sym typeface="Lato"/>
              </a:rPr>
              <a:t>Common peer review traps</a:t>
            </a:r>
          </a:p>
        </p:txBody>
      </p:sp>
      <p:sp>
        <p:nvSpPr>
          <p:cNvPr id="440" name="Shape 440"/>
          <p:cNvSpPr txBox="1">
            <a:spLocks noGrp="1"/>
          </p:cNvSpPr>
          <p:nvPr>
            <p:ph type="body" idx="1"/>
          </p:nvPr>
        </p:nvSpPr>
        <p:spPr>
          <a:xfrm>
            <a:off x="390586" y="994045"/>
            <a:ext cx="8362826" cy="3512492"/>
          </a:xfrm>
          <a:prstGeom prst="rect">
            <a:avLst/>
          </a:prstGeom>
          <a:noFill/>
          <a:ln>
            <a:noFill/>
          </a:ln>
        </p:spPr>
        <p:txBody>
          <a:bodyPr lIns="34275" tIns="34275" rIns="34275" bIns="34275" anchor="t" anchorCtr="0">
            <a:noAutofit/>
          </a:bodyPr>
          <a:lstStyle/>
          <a:p>
            <a:pPr marL="152400" marR="0" lvl="0" indent="-152400" algn="l" rtl="0">
              <a:lnSpc>
                <a:spcPct val="150000"/>
              </a:lnSpc>
              <a:spcBef>
                <a:spcPts val="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Reviews are skipped under time pressure.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People think their projects are too small to benefit from reviews.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Reviewers aren’t adequately prepared.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Meetings drift into finding solutions, not problems.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Reviewers criticize the author, not the product.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Reviewers turn into lecturers.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Authors become defensive.  </a:t>
            </a:r>
          </a:p>
          <a:p>
            <a:pPr marL="152400" marR="0" lvl="0" indent="-152400" algn="l" rtl="0">
              <a:lnSpc>
                <a:spcPct val="150000"/>
              </a:lnSpc>
              <a:spcBef>
                <a:spcPts val="700"/>
              </a:spcBef>
              <a:spcAft>
                <a:spcPts val="0"/>
              </a:spcAft>
              <a:buClr>
                <a:srgbClr val="000000"/>
              </a:buClr>
              <a:buSzPct val="100000"/>
              <a:buFont typeface="Arial"/>
              <a:buChar char="•"/>
            </a:pPr>
            <a:r>
              <a:rPr lang="en-GB" sz="1600" b="0" i="0" u="none" strike="noStrike" cap="none">
                <a:solidFill>
                  <a:srgbClr val="000000"/>
                </a:solidFill>
                <a:latin typeface="Lato"/>
                <a:ea typeface="Lato"/>
                <a:cs typeface="Lato"/>
                <a:sym typeface="Lato"/>
              </a:rPr>
              <a:t>Review teams are too large.</a:t>
            </a:r>
          </a:p>
        </p:txBody>
      </p:sp>
      <p:sp>
        <p:nvSpPr>
          <p:cNvPr id="441" name="Shape 441"/>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46</a:t>
            </a:fld>
            <a:endParaRPr lang="en-GB" sz="900" b="0" i="0" u="none" strike="noStrike" cap="none">
              <a:solidFill>
                <a:srgbClr val="000000"/>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p:nvPr/>
        </p:nvSpPr>
        <p:spPr>
          <a:xfrm>
            <a:off x="407193" y="4853268"/>
            <a:ext cx="4114799" cy="173354"/>
          </a:xfrm>
          <a:prstGeom prst="rect">
            <a:avLst/>
          </a:prstGeom>
          <a:noFill/>
          <a:ln>
            <a:noFill/>
          </a:ln>
        </p:spPr>
        <p:txBody>
          <a:bodyPr lIns="34275" tIns="34275" rIns="34275" bIns="34275" anchor="ctr" anchorCtr="0">
            <a:noAutofit/>
          </a:bodyPr>
          <a:lstStyle/>
          <a:p>
            <a:pPr marL="0" marR="0" lvl="0" indent="0" algn="l" rtl="0">
              <a:lnSpc>
                <a:spcPct val="100000"/>
              </a:lnSpc>
              <a:spcBef>
                <a:spcPts val="0"/>
              </a:spcBef>
              <a:spcAft>
                <a:spcPts val="0"/>
              </a:spcAft>
              <a:buClr>
                <a:srgbClr val="FFFFFF"/>
              </a:buClr>
              <a:buSzPct val="25000"/>
              <a:buFont typeface="Lato"/>
              <a:buNone/>
            </a:pPr>
            <a:r>
              <a:rPr lang="en-GB" sz="700" b="0" i="0" u="none" strike="noStrike" cap="none">
                <a:solidFill>
                  <a:srgbClr val="FFFFFF"/>
                </a:solidFill>
                <a:latin typeface="Lato"/>
                <a:ea typeface="Lato"/>
                <a:cs typeface="Lato"/>
                <a:sym typeface="Lato"/>
              </a:rPr>
              <a:t>GEMINI  SOLUTIONS  -  DEVELOPMENT FUNDAMENTALS</a:t>
            </a:r>
          </a:p>
        </p:txBody>
      </p:sp>
      <p:sp>
        <p:nvSpPr>
          <p:cNvPr id="447" name="Shape 447"/>
          <p:cNvSpPr txBox="1">
            <a:spLocks noGrp="1"/>
          </p:cNvSpPr>
          <p:nvPr>
            <p:ph type="title"/>
          </p:nvPr>
        </p:nvSpPr>
        <p:spPr>
          <a:xfrm>
            <a:off x="407194" y="243261"/>
            <a:ext cx="2860833" cy="404053"/>
          </a:xfrm>
          <a:prstGeom prst="rect">
            <a:avLst/>
          </a:prstGeom>
          <a:solidFill>
            <a:srgbClr val="8BD700"/>
          </a:solidFill>
          <a:ln>
            <a:noFill/>
          </a:ln>
        </p:spPr>
        <p:txBody>
          <a:bodyPr lIns="34275" tIns="34275" rIns="34275" bIns="34275" anchor="ctr" anchorCtr="0">
            <a:noAutofit/>
          </a:bodyPr>
          <a:lstStyle/>
          <a:p>
            <a:pPr marL="0" marR="0" lvl="0" indent="0" algn="l" rtl="0">
              <a:lnSpc>
                <a:spcPct val="90000"/>
              </a:lnSpc>
              <a:spcBef>
                <a:spcPts val="0"/>
              </a:spcBef>
              <a:spcAft>
                <a:spcPts val="0"/>
              </a:spcAft>
              <a:buClr>
                <a:srgbClr val="FFFFFF"/>
              </a:buClr>
              <a:buSzPct val="25000"/>
              <a:buFont typeface="Lato"/>
              <a:buNone/>
            </a:pPr>
            <a:r>
              <a:rPr lang="en-GB" sz="2200" b="1" i="0" u="none" strike="noStrike" cap="none">
                <a:solidFill>
                  <a:srgbClr val="FFFFFF"/>
                </a:solidFill>
                <a:latin typeface="Lato"/>
                <a:ea typeface="Lato"/>
                <a:cs typeface="Lato"/>
                <a:sym typeface="Lato"/>
              </a:rPr>
              <a:t>Do’s and Don’ts</a:t>
            </a:r>
          </a:p>
        </p:txBody>
      </p:sp>
      <p:sp>
        <p:nvSpPr>
          <p:cNvPr id="448" name="Shape 448"/>
          <p:cNvSpPr txBox="1">
            <a:spLocks noGrp="1"/>
          </p:cNvSpPr>
          <p:nvPr>
            <p:ph type="body" idx="1"/>
          </p:nvPr>
        </p:nvSpPr>
        <p:spPr>
          <a:xfrm>
            <a:off x="390586" y="994045"/>
            <a:ext cx="4114799" cy="3512492"/>
          </a:xfrm>
          <a:prstGeom prst="rect">
            <a:avLst/>
          </a:prstGeom>
          <a:noFill/>
          <a:ln>
            <a:noFill/>
          </a:ln>
        </p:spPr>
        <p:txBody>
          <a:bodyPr lIns="34275" tIns="34275" rIns="34275" bIns="34275" anchor="t" anchorCtr="0">
            <a:noAutofit/>
          </a:bodyPr>
          <a:lstStyle/>
          <a:p>
            <a:pPr marL="114300" marR="0" lvl="0" indent="-114300" algn="l" rtl="0">
              <a:lnSpc>
                <a:spcPct val="150000"/>
              </a:lnSpc>
              <a:spcBef>
                <a:spcPts val="0"/>
              </a:spcBef>
              <a:spcAft>
                <a:spcPts val="0"/>
              </a:spcAft>
              <a:buClr>
                <a:srgbClr val="000000"/>
              </a:buClr>
              <a:buSzPct val="100000"/>
              <a:buFont typeface="Arial"/>
              <a:buChar char="•"/>
            </a:pPr>
            <a:r>
              <a:rPr lang="en-GB" sz="1200" b="1" i="0" u="none" strike="noStrike" cap="none">
                <a:solidFill>
                  <a:srgbClr val="000000"/>
                </a:solidFill>
                <a:latin typeface="Lato"/>
                <a:ea typeface="Lato"/>
                <a:cs typeface="Lato"/>
                <a:sym typeface="Lato"/>
              </a:rPr>
              <a:t>Do’s</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Regard finding a defect as a “good catch.”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Avoid being distracted by style issues.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Emphasize finding — not fixing — defects during the review.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Make everyone’s work subject to review.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Check the significant portions of the material first.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Train the reviewers.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Emphasize defect prevention.  </a:t>
            </a:r>
          </a:p>
          <a:p>
            <a:pPr marL="114300" marR="0" lvl="0" indent="-114300" algn="l" rtl="0">
              <a:lnSpc>
                <a:spcPct val="150000"/>
              </a:lnSpc>
              <a:spcBef>
                <a:spcPts val="500"/>
              </a:spcBef>
              <a:spcAft>
                <a:spcPts val="0"/>
              </a:spcAft>
              <a:buClr>
                <a:srgbClr val="000000"/>
              </a:buClr>
              <a:buSzPct val="100000"/>
              <a:buFont typeface="Arial"/>
              <a:buChar char="•"/>
            </a:pPr>
            <a:r>
              <a:rPr lang="en-GB" sz="1200" b="0" i="0" u="none" strike="noStrike" cap="none">
                <a:solidFill>
                  <a:srgbClr val="000000"/>
                </a:solidFill>
                <a:latin typeface="Lato"/>
                <a:ea typeface="Lato"/>
                <a:cs typeface="Lato"/>
                <a:sym typeface="Lato"/>
              </a:rPr>
              <a:t>Use reliable tools that ease the review process and promote collaboration</a:t>
            </a:r>
          </a:p>
        </p:txBody>
      </p:sp>
      <p:sp>
        <p:nvSpPr>
          <p:cNvPr id="449" name="Shape 449"/>
          <p:cNvSpPr txBox="1">
            <a:spLocks noGrp="1"/>
          </p:cNvSpPr>
          <p:nvPr>
            <p:ph type="sldNum" idx="12"/>
          </p:nvPr>
        </p:nvSpPr>
        <p:spPr>
          <a:xfrm>
            <a:off x="8483329" y="4678025"/>
            <a:ext cx="273000" cy="201900"/>
          </a:xfrm>
          <a:prstGeom prst="rect">
            <a:avLst/>
          </a:prstGeom>
          <a:noFill/>
          <a:ln>
            <a:noFill/>
          </a:ln>
        </p:spPr>
        <p:txBody>
          <a:bodyPr lIns="34275" tIns="34275" rIns="34275" bIns="34275" anchor="ctr" anchorCtr="0">
            <a:noAutofit/>
          </a:bodyPr>
          <a:lstStyle/>
          <a:p>
            <a:pPr marL="0" marR="0" lvl="0" indent="0" algn="r" rtl="0">
              <a:lnSpc>
                <a:spcPct val="100000"/>
              </a:lnSpc>
              <a:spcBef>
                <a:spcPts val="0"/>
              </a:spcBef>
              <a:spcAft>
                <a:spcPts val="0"/>
              </a:spcAft>
              <a:buClr>
                <a:srgbClr val="000000"/>
              </a:buClr>
              <a:buSzPct val="25000"/>
              <a:buFont typeface="Lato"/>
              <a:buNone/>
            </a:pPr>
            <a:fld id="{00000000-1234-1234-1234-123412341234}" type="slidenum">
              <a:rPr lang="en-GB" sz="900" b="0" i="0" u="none" strike="noStrike" cap="none">
                <a:solidFill>
                  <a:srgbClr val="000000"/>
                </a:solidFill>
                <a:latin typeface="Lato"/>
                <a:ea typeface="Lato"/>
                <a:cs typeface="Lato"/>
                <a:sym typeface="Lato"/>
              </a:rPr>
              <a:t>47</a:t>
            </a:fld>
            <a:endParaRPr lang="en-GB" sz="900" b="0" i="0" u="none" strike="noStrike" cap="none">
              <a:solidFill>
                <a:srgbClr val="000000"/>
              </a:solidFill>
              <a:latin typeface="Lato"/>
              <a:ea typeface="Lato"/>
              <a:cs typeface="Lato"/>
              <a:sym typeface="Lato"/>
            </a:endParaRPr>
          </a:p>
        </p:txBody>
      </p:sp>
      <p:sp>
        <p:nvSpPr>
          <p:cNvPr id="450" name="Shape 450"/>
          <p:cNvSpPr/>
          <p:nvPr/>
        </p:nvSpPr>
        <p:spPr>
          <a:xfrm>
            <a:off x="4629088" y="994045"/>
            <a:ext cx="4114799" cy="3512492"/>
          </a:xfrm>
          <a:prstGeom prst="rect">
            <a:avLst/>
          </a:prstGeom>
          <a:noFill/>
          <a:ln>
            <a:noFill/>
          </a:ln>
        </p:spPr>
        <p:txBody>
          <a:bodyPr lIns="34275" tIns="34275" rIns="34275" bIns="34275" anchor="t" anchorCtr="0">
            <a:noAutofit/>
          </a:bodyPr>
          <a:lstStyle/>
          <a:p>
            <a:pPr marL="127000" marR="0" lvl="0" indent="-120650" algn="l" rtl="0">
              <a:lnSpc>
                <a:spcPct val="150000"/>
              </a:lnSpc>
              <a:spcBef>
                <a:spcPts val="0"/>
              </a:spcBef>
              <a:spcAft>
                <a:spcPts val="0"/>
              </a:spcAft>
              <a:buClr>
                <a:srgbClr val="000000"/>
              </a:buClr>
              <a:buSzPct val="100000"/>
              <a:buFont typeface="Arial"/>
              <a:buChar char="•"/>
            </a:pPr>
            <a:r>
              <a:rPr lang="en-GB" sz="1300" b="1" i="0" u="none" strike="noStrike" cap="none">
                <a:solidFill>
                  <a:srgbClr val="000000"/>
                </a:solidFill>
                <a:latin typeface="Lato"/>
                <a:ea typeface="Lato"/>
                <a:cs typeface="Lato"/>
                <a:sym typeface="Lato"/>
              </a:rPr>
              <a:t>Don’ts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Use data collected from reviews to punish or reward individuals.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Attribute defect data to individual authors.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Track who finds the most defects.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Use reviews to find scapegoats for project problems.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Use untrained or reluctant review moderators.  </a:t>
            </a:r>
          </a:p>
          <a:p>
            <a:pPr marL="127000" marR="0" lvl="0" indent="-120650" algn="l" rtl="0">
              <a:lnSpc>
                <a:spcPct val="150000"/>
              </a:lnSpc>
              <a:spcBef>
                <a:spcPts val="500"/>
              </a:spcBef>
              <a:spcAft>
                <a:spcPts val="0"/>
              </a:spcAft>
              <a:buClr>
                <a:srgbClr val="000000"/>
              </a:buClr>
              <a:buSzPct val="100000"/>
              <a:buFont typeface="Arial"/>
              <a:buChar char="•"/>
            </a:pPr>
            <a:r>
              <a:rPr lang="en-GB" sz="1300" b="0" i="0" u="none" strike="noStrike" cap="none">
                <a:solidFill>
                  <a:srgbClr val="000000"/>
                </a:solidFill>
                <a:latin typeface="Lato"/>
                <a:ea typeface="Lato"/>
                <a:cs typeface="Lato"/>
                <a:sym typeface="Lato"/>
              </a:rPr>
              <a:t>Include participants who are not there to find defects.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a:spcBef>
                <a:spcPts val="0"/>
              </a:spcBef>
              <a:buNone/>
            </a:pPr>
            <a:r>
              <a:rPr lang="en-GB"/>
              <a:t>Dependability</a:t>
            </a:r>
          </a:p>
        </p:txBody>
      </p:sp>
      <p:pic>
        <p:nvPicPr>
          <p:cNvPr id="168" name="Shape 168" descr="673px-Dep-1.svg.png"/>
          <p:cNvPicPr preferRelativeResize="0"/>
          <p:nvPr/>
        </p:nvPicPr>
        <p:blipFill>
          <a:blip r:embed="rId3">
            <a:alphaModFix/>
          </a:blip>
          <a:stretch>
            <a:fillRect/>
          </a:stretch>
        </p:blipFill>
        <p:spPr>
          <a:xfrm>
            <a:off x="1461925" y="841925"/>
            <a:ext cx="6002275" cy="381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a:spcBef>
                <a:spcPts val="0"/>
              </a:spcBef>
              <a:buNone/>
            </a:pPr>
            <a:r>
              <a:rPr lang="en-GB"/>
              <a:t>Efficiency</a:t>
            </a:r>
          </a:p>
        </p:txBody>
      </p:sp>
      <p:pic>
        <p:nvPicPr>
          <p:cNvPr id="174" name="Shape 174" descr="202.gif"/>
          <p:cNvPicPr preferRelativeResize="0"/>
          <p:nvPr/>
        </p:nvPicPr>
        <p:blipFill>
          <a:blip r:embed="rId3">
            <a:alphaModFix/>
          </a:blip>
          <a:stretch>
            <a:fillRect/>
          </a:stretch>
        </p:blipFill>
        <p:spPr>
          <a:xfrm>
            <a:off x="1714500" y="1069711"/>
            <a:ext cx="5715000" cy="33623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07193" y="243261"/>
            <a:ext cx="2855100" cy="404099"/>
          </a:xfrm>
          <a:prstGeom prst="rect">
            <a:avLst/>
          </a:prstGeom>
        </p:spPr>
        <p:txBody>
          <a:bodyPr lIns="68575" tIns="68575" rIns="68575" bIns="68575" anchor="ctr" anchorCtr="0">
            <a:noAutofit/>
          </a:bodyPr>
          <a:lstStyle/>
          <a:p>
            <a:pPr lvl="0">
              <a:spcBef>
                <a:spcPts val="0"/>
              </a:spcBef>
              <a:buNone/>
            </a:pPr>
            <a:r>
              <a:rPr lang="en-GB"/>
              <a:t>Usability</a:t>
            </a:r>
          </a:p>
        </p:txBody>
      </p:sp>
      <p:pic>
        <p:nvPicPr>
          <p:cNvPr id="180" name="Shape 180" descr="usability-bruikbare-vriendelijke-website-design1.jpg"/>
          <p:cNvPicPr preferRelativeResize="0"/>
          <p:nvPr/>
        </p:nvPicPr>
        <p:blipFill>
          <a:blip r:embed="rId3">
            <a:alphaModFix/>
          </a:blip>
          <a:stretch>
            <a:fillRect/>
          </a:stretch>
        </p:blipFill>
        <p:spPr>
          <a:xfrm>
            <a:off x="776075" y="972770"/>
            <a:ext cx="7591849" cy="31979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descr="family-guy-window-blinds.gif"/>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descr="ff8824ca7bc41852eb66ef2015a70e7b.gif"/>
          <p:cNvPicPr preferRelativeResize="0"/>
          <p:nvPr/>
        </p:nvPicPr>
        <p:blipFill>
          <a:blip r:embed="rId3">
            <a:alphaModFix/>
          </a:blip>
          <a:stretch>
            <a:fillRect/>
          </a:stretch>
        </p:blipFill>
        <p:spPr>
          <a:xfrm>
            <a:off x="0" y="0"/>
            <a:ext cx="9133316"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3479</Words>
  <Application>Microsoft Macintosh PowerPoint</Application>
  <PresentationFormat>On-screen Show (16:9)</PresentationFormat>
  <Paragraphs>396</Paragraphs>
  <Slides>47</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Calibri</vt:lpstr>
      <vt:lpstr>Century Gothic</vt:lpstr>
      <vt:lpstr>Lato</vt:lpstr>
      <vt:lpstr>Noto Sans Symbols</vt:lpstr>
      <vt:lpstr>Questrial</vt:lpstr>
      <vt:lpstr>Arial</vt:lpstr>
      <vt:lpstr>simple-light-2</vt:lpstr>
      <vt:lpstr>Office Theme</vt:lpstr>
      <vt:lpstr>Best Practices in Software Development</vt:lpstr>
      <vt:lpstr>Despre mine</vt:lpstr>
      <vt:lpstr>Big Picture</vt:lpstr>
      <vt:lpstr>Mantainability</vt:lpstr>
      <vt:lpstr>Dependability</vt:lpstr>
      <vt:lpstr>Efficiency</vt:lpstr>
      <vt:lpstr>Usability</vt:lpstr>
      <vt:lpstr>PowerPoint Presentation</vt:lpstr>
      <vt:lpstr>PowerPoint Presentation</vt:lpstr>
      <vt:lpstr>Remember…</vt:lpstr>
      <vt:lpstr>Remember refactoring?</vt:lpstr>
      <vt:lpstr>Definition</vt:lpstr>
      <vt:lpstr>PowerPoint Presentation</vt:lpstr>
      <vt:lpstr>GNU Coding Standards</vt:lpstr>
      <vt:lpstr>PowerPoint Presentation</vt:lpstr>
      <vt:lpstr>PowerPoint Presentation</vt:lpstr>
      <vt:lpstr>PowerPoint Presentation</vt:lpstr>
      <vt:lpstr>PowerPoint Presentation</vt:lpstr>
      <vt:lpstr>Code Conventions</vt:lpstr>
      <vt:lpstr>PowerPoint Presentation</vt:lpstr>
      <vt:lpstr>Can you focus?</vt:lpstr>
      <vt:lpstr>PowerPoint Presentation</vt:lpstr>
      <vt:lpstr>PowerPoint Presentation</vt:lpstr>
      <vt:lpstr>Stay focused</vt:lpstr>
      <vt:lpstr>Checklists</vt:lpstr>
      <vt:lpstr>Code and code complexity metrics</vt:lpstr>
      <vt:lpstr>Code and code complexity metrics</vt:lpstr>
      <vt:lpstr>PowerPoint Presentation</vt:lpstr>
      <vt:lpstr>PowerPoint Presentation</vt:lpstr>
      <vt:lpstr>Findbugs</vt:lpstr>
      <vt:lpstr>PowerPoint Presentation</vt:lpstr>
      <vt:lpstr>PowerPoint Presentation</vt:lpstr>
      <vt:lpstr>PowerPoint Presentation</vt:lpstr>
      <vt:lpstr>PowerPoint Presentation</vt:lpstr>
      <vt:lpstr>PowerPoint Presentation</vt:lpstr>
      <vt:lpstr>BREAK!</vt:lpstr>
      <vt:lpstr>Pair Programming</vt:lpstr>
      <vt:lpstr>PowerPoint Presentation</vt:lpstr>
      <vt:lpstr>Advantages</vt:lpstr>
      <vt:lpstr>Pairing variations</vt:lpstr>
      <vt:lpstr>Peer Reviews</vt:lpstr>
      <vt:lpstr>Who Benefits</vt:lpstr>
      <vt:lpstr>Who Benefits</vt:lpstr>
      <vt:lpstr>Cultural Barriers to Peer Reviews</vt:lpstr>
      <vt:lpstr>Informal or formal?</vt:lpstr>
      <vt:lpstr>Common peer review traps</vt:lpstr>
      <vt:lpstr>Do’s and Don’ts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in Software Development</dc:title>
  <cp:lastModifiedBy>Alin Stefanescu</cp:lastModifiedBy>
  <cp:revision>3</cp:revision>
  <dcterms:modified xsi:type="dcterms:W3CDTF">2017-03-28T09:41:36Z</dcterms:modified>
</cp:coreProperties>
</file>